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notesSlides/notesSlide14.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5.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7.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8.xml" ContentType="application/vnd.openxmlformats-officedocument.drawingml.chart+xml"/>
  <Override PartName="/ppt/theme/themeOverride8.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9.xml" ContentType="application/vnd.openxmlformats-officedocument.themeOverr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0.xml" ContentType="application/vnd.openxmlformats-officedocument.themeOverride+xml"/>
  <Override PartName="/ppt/notesSlides/notesSlide88.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rts/chart12.xml" ContentType="application/vnd.openxmlformats-officedocument.drawingml.chart+xml"/>
  <Override PartName="/ppt/theme/themeOverride12.xml" ContentType="application/vnd.openxmlformats-officedocument.themeOverride+xml"/>
  <Override PartName="/ppt/drawings/drawing2.xml" ContentType="application/vnd.openxmlformats-officedocument.drawingml.chartshapes+xml"/>
  <Override PartName="/ppt/notesSlides/notesSlide10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drawings/drawing3.xml" ContentType="application/vnd.openxmlformats-officedocument.drawingml.chartshapes+xml"/>
  <Override PartName="/ppt/notesSlides/notesSlide103.xml" ContentType="application/vnd.openxmlformats-officedocument.presentationml.notesSlide+xml"/>
  <Override PartName="/ppt/charts/chart14.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4.xml" ContentType="application/vnd.openxmlformats-officedocument.themeOverride+xml"/>
  <Override PartName="/ppt/notesSlides/notesSlide104.xml" ContentType="application/vnd.openxmlformats-officedocument.presentationml.notesSlide+xml"/>
  <Override PartName="/ppt/charts/chart15.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5.xml" ContentType="application/vnd.openxmlformats-officedocument.themeOverr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charts/chart16.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16.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1" r:id="rId4"/>
    <p:sldMasterId id="2147483995" r:id="rId5"/>
  </p:sldMasterIdLst>
  <p:notesMasterIdLst>
    <p:notesMasterId r:id="rId119"/>
  </p:notesMasterIdLst>
  <p:handoutMasterIdLst>
    <p:handoutMasterId r:id="rId120"/>
  </p:handoutMasterIdLst>
  <p:sldIdLst>
    <p:sldId id="789" r:id="rId6"/>
    <p:sldId id="1044" r:id="rId7"/>
    <p:sldId id="1019" r:id="rId8"/>
    <p:sldId id="976" r:id="rId9"/>
    <p:sldId id="1022" r:id="rId10"/>
    <p:sldId id="1023" r:id="rId11"/>
    <p:sldId id="989" r:id="rId12"/>
    <p:sldId id="978" r:id="rId13"/>
    <p:sldId id="981" r:id="rId14"/>
    <p:sldId id="1119" r:id="rId15"/>
    <p:sldId id="1025" r:id="rId16"/>
    <p:sldId id="1021" r:id="rId17"/>
    <p:sldId id="1053" r:id="rId18"/>
    <p:sldId id="1121" r:id="rId19"/>
    <p:sldId id="1075" r:id="rId20"/>
    <p:sldId id="1078" r:id="rId21"/>
    <p:sldId id="1065" r:id="rId22"/>
    <p:sldId id="1076" r:id="rId23"/>
    <p:sldId id="1001" r:id="rId24"/>
    <p:sldId id="1027" r:id="rId25"/>
    <p:sldId id="1032" r:id="rId26"/>
    <p:sldId id="1060" r:id="rId27"/>
    <p:sldId id="1070" r:id="rId28"/>
    <p:sldId id="1052" r:id="rId29"/>
    <p:sldId id="1111" r:id="rId30"/>
    <p:sldId id="1038" r:id="rId31"/>
    <p:sldId id="1069" r:id="rId32"/>
    <p:sldId id="1114" r:id="rId33"/>
    <p:sldId id="1113" r:id="rId34"/>
    <p:sldId id="1117" r:id="rId35"/>
    <p:sldId id="1099" r:id="rId36"/>
    <p:sldId id="1088" r:id="rId37"/>
    <p:sldId id="1102" r:id="rId38"/>
    <p:sldId id="1103" r:id="rId39"/>
    <p:sldId id="1104" r:id="rId40"/>
    <p:sldId id="1106" r:id="rId41"/>
    <p:sldId id="1105" r:id="rId42"/>
    <p:sldId id="1093" r:id="rId43"/>
    <p:sldId id="1096" r:id="rId44"/>
    <p:sldId id="1095" r:id="rId45"/>
    <p:sldId id="1097" r:id="rId46"/>
    <p:sldId id="1098" r:id="rId47"/>
    <p:sldId id="1071" r:id="rId48"/>
    <p:sldId id="929" r:id="rId49"/>
    <p:sldId id="966" r:id="rId50"/>
    <p:sldId id="967" r:id="rId51"/>
    <p:sldId id="968" r:id="rId52"/>
    <p:sldId id="969" r:id="rId53"/>
    <p:sldId id="970" r:id="rId54"/>
    <p:sldId id="855" r:id="rId55"/>
    <p:sldId id="1118" r:id="rId56"/>
    <p:sldId id="1116" r:id="rId57"/>
    <p:sldId id="858" r:id="rId58"/>
    <p:sldId id="935" r:id="rId59"/>
    <p:sldId id="1005" r:id="rId60"/>
    <p:sldId id="863" r:id="rId61"/>
    <p:sldId id="1110" r:id="rId62"/>
    <p:sldId id="1043" r:id="rId63"/>
    <p:sldId id="983" r:id="rId64"/>
    <p:sldId id="1026" r:id="rId65"/>
    <p:sldId id="1016" r:id="rId66"/>
    <p:sldId id="1108" r:id="rId67"/>
    <p:sldId id="1066" r:id="rId68"/>
    <p:sldId id="1107" r:id="rId69"/>
    <p:sldId id="885" r:id="rId70"/>
    <p:sldId id="886" r:id="rId71"/>
    <p:sldId id="887" r:id="rId72"/>
    <p:sldId id="888" r:id="rId73"/>
    <p:sldId id="889" r:id="rId74"/>
    <p:sldId id="890" r:id="rId75"/>
    <p:sldId id="891" r:id="rId76"/>
    <p:sldId id="892" r:id="rId77"/>
    <p:sldId id="893" r:id="rId78"/>
    <p:sldId id="894" r:id="rId79"/>
    <p:sldId id="895" r:id="rId80"/>
    <p:sldId id="896" r:id="rId81"/>
    <p:sldId id="897" r:id="rId82"/>
    <p:sldId id="898" r:id="rId83"/>
    <p:sldId id="899" r:id="rId84"/>
    <p:sldId id="900" r:id="rId85"/>
    <p:sldId id="901" r:id="rId86"/>
    <p:sldId id="902" r:id="rId87"/>
    <p:sldId id="903" r:id="rId88"/>
    <p:sldId id="907" r:id="rId89"/>
    <p:sldId id="904" r:id="rId90"/>
    <p:sldId id="905" r:id="rId91"/>
    <p:sldId id="906" r:id="rId92"/>
    <p:sldId id="938" r:id="rId93"/>
    <p:sldId id="939" r:id="rId94"/>
    <p:sldId id="940" r:id="rId95"/>
    <p:sldId id="941" r:id="rId96"/>
    <p:sldId id="999" r:id="rId97"/>
    <p:sldId id="1000" r:id="rId98"/>
    <p:sldId id="1018" r:id="rId99"/>
    <p:sldId id="1020" r:id="rId100"/>
    <p:sldId id="1033" r:id="rId101"/>
    <p:sldId id="1034" r:id="rId102"/>
    <p:sldId id="1042" r:id="rId103"/>
    <p:sldId id="1045" r:id="rId104"/>
    <p:sldId id="1046" r:id="rId105"/>
    <p:sldId id="1055" r:id="rId106"/>
    <p:sldId id="1064" r:id="rId107"/>
    <p:sldId id="1058" r:id="rId108"/>
    <p:sldId id="1059" r:id="rId109"/>
    <p:sldId id="1061" r:id="rId110"/>
    <p:sldId id="1072" r:id="rId111"/>
    <p:sldId id="1073" r:id="rId112"/>
    <p:sldId id="1074" r:id="rId113"/>
    <p:sldId id="1079" r:id="rId114"/>
    <p:sldId id="1081" r:id="rId115"/>
    <p:sldId id="1109" r:id="rId116"/>
    <p:sldId id="1120" r:id="rId117"/>
    <p:sldId id="1122" r:id="rId118"/>
  </p:sldIdLst>
  <p:sldSz cx="10972800" cy="6172200"/>
  <p:notesSz cx="9296400" cy="7010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Introduction" id="{7969C702-AECE-1C4F-8C96-026582A86176}">
          <p14:sldIdLst>
            <p14:sldId id="789"/>
            <p14:sldId id="1044"/>
            <p14:sldId id="1019"/>
            <p14:sldId id="976"/>
            <p14:sldId id="1022"/>
            <p14:sldId id="1023"/>
            <p14:sldId id="989"/>
            <p14:sldId id="978"/>
            <p14:sldId id="981"/>
          </p14:sldIdLst>
        </p14:section>
        <p14:section name="Bandwidth-asymmetric systems" id="{6D0E4F38-7019-8545-B8E7-6403D5C1880E}">
          <p14:sldIdLst>
            <p14:sldId id="1119"/>
            <p14:sldId id="1025"/>
            <p14:sldId id="1021"/>
            <p14:sldId id="1053"/>
            <p14:sldId id="1121"/>
            <p14:sldId id="1075"/>
            <p14:sldId id="1078"/>
            <p14:sldId id="1065"/>
          </p14:sldIdLst>
        </p14:section>
        <p14:section name="Thermostat" id="{81C0C9EF-2846-274F-B44A-A3DC917E3F77}">
          <p14:sldIdLst>
            <p14:sldId id="1076"/>
            <p14:sldId id="1001"/>
            <p14:sldId id="1027"/>
            <p14:sldId id="1032"/>
            <p14:sldId id="1060"/>
            <p14:sldId id="1070"/>
            <p14:sldId id="1052"/>
            <p14:sldId id="1111"/>
            <p14:sldId id="1038"/>
            <p14:sldId id="1069"/>
            <p14:sldId id="1114"/>
            <p14:sldId id="1113"/>
            <p14:sldId id="1117"/>
            <p14:sldId id="1099"/>
            <p14:sldId id="1088"/>
            <p14:sldId id="1102"/>
            <p14:sldId id="1103"/>
            <p14:sldId id="1104"/>
            <p14:sldId id="1106"/>
            <p14:sldId id="1105"/>
            <p14:sldId id="1093"/>
            <p14:sldId id="1096"/>
            <p14:sldId id="1095"/>
            <p14:sldId id="1097"/>
            <p14:sldId id="1098"/>
            <p14:sldId id="1071"/>
            <p14:sldId id="929"/>
            <p14:sldId id="966"/>
            <p14:sldId id="967"/>
            <p14:sldId id="968"/>
            <p14:sldId id="969"/>
            <p14:sldId id="970"/>
            <p14:sldId id="855"/>
            <p14:sldId id="1118"/>
            <p14:sldId id="1116"/>
            <p14:sldId id="858"/>
            <p14:sldId id="935"/>
            <p14:sldId id="1005"/>
            <p14:sldId id="863"/>
            <p14:sldId id="1110"/>
            <p14:sldId id="1043"/>
          </p14:sldIdLst>
        </p14:section>
        <p14:section name="Acknowledgement" id="{257AE176-7C02-5446-8FF8-CFA5EE554983}">
          <p14:sldIdLst>
            <p14:sldId id="983"/>
            <p14:sldId id="1026"/>
            <p14:sldId id="1016"/>
            <p14:sldId id="1108"/>
          </p14:sldIdLst>
        </p14:section>
        <p14:section name="Backup" id="{32B80B5B-95BC-2A4F-B2A7-5B8471BDADC3}">
          <p14:sldIdLst>
            <p14:sldId id="1066"/>
            <p14:sldId id="1107"/>
          </p14:sldIdLst>
        </p14:section>
        <p14:section name="Selective Caching" id="{417B868F-053A-7648-9BD0-E9A6434E742C}">
          <p14:sldIdLst>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7"/>
            <p14:sldId id="904"/>
            <p14:sldId id="905"/>
            <p14:sldId id="906"/>
            <p14:sldId id="938"/>
            <p14:sldId id="939"/>
            <p14:sldId id="940"/>
            <p14:sldId id="941"/>
          </p14:sldIdLst>
        </p14:section>
        <p14:section name="Extra slides - not important" id="{663FAB16-91DF-9148-80E3-B2526C4E6DA2}">
          <p14:sldIdLst>
            <p14:sldId id="999"/>
            <p14:sldId id="1000"/>
            <p14:sldId id="1018"/>
            <p14:sldId id="1020"/>
            <p14:sldId id="1033"/>
            <p14:sldId id="1034"/>
            <p14:sldId id="1042"/>
            <p14:sldId id="1045"/>
            <p14:sldId id="1046"/>
            <p14:sldId id="1055"/>
            <p14:sldId id="1064"/>
            <p14:sldId id="1058"/>
            <p14:sldId id="1059"/>
            <p14:sldId id="1061"/>
            <p14:sldId id="1072"/>
            <p14:sldId id="1073"/>
            <p14:sldId id="1074"/>
            <p14:sldId id="1079"/>
            <p14:sldId id="1081"/>
            <p14:sldId id="1109"/>
            <p14:sldId id="1120"/>
            <p14:sldId id="1122"/>
          </p14:sldIdLst>
        </p14:section>
      </p14:sectionLst>
    </p:ext>
    <p:ext uri="{EFAFB233-063F-42B5-8137-9DF3F51BA10A}">
      <p15:sldGuideLst xmlns:p15="http://schemas.microsoft.com/office/powerpoint/2012/main">
        <p15:guide id="1" orient="horz" pos="1316" userDrawn="1">
          <p15:clr>
            <a:srgbClr val="A4A3A4"/>
          </p15:clr>
        </p15:guide>
        <p15:guide id="2" orient="horz" pos="3050" userDrawn="1">
          <p15:clr>
            <a:srgbClr val="A4A3A4"/>
          </p15:clr>
        </p15:guide>
        <p15:guide id="3" orient="horz" pos="3189" userDrawn="1">
          <p15:clr>
            <a:srgbClr val="A4A3A4"/>
          </p15:clr>
        </p15:guide>
        <p15:guide id="4" pos="5455" userDrawn="1">
          <p15:clr>
            <a:srgbClr val="A4A3A4"/>
          </p15:clr>
        </p15:guide>
        <p15:guide id="5" orient="horz" pos="975" userDrawn="1">
          <p15:clr>
            <a:srgbClr val="A4A3A4"/>
          </p15:clr>
        </p15:guide>
        <p15:guide id="6" pos="3457" userDrawn="1">
          <p15:clr>
            <a:srgbClr val="A4A3A4"/>
          </p15:clr>
        </p15:guide>
      </p15:sldGuideLst>
    </p:ext>
    <p:ext uri="{2D200454-40CA-4A62-9FC3-DE9A4176ACB9}">
      <p15:notesGuideLst xmlns:p15="http://schemas.microsoft.com/office/powerpoint/2012/main">
        <p15:guide id="1" orient="horz" pos="2208" userDrawn="1">
          <p15:clr>
            <a:srgbClr val="A4A3A4"/>
          </p15:clr>
        </p15:guide>
        <p15:guide id="2" pos="29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B55"/>
    <a:srgbClr val="628F35"/>
    <a:srgbClr val="A9F05C"/>
    <a:srgbClr val="DADBFC"/>
    <a:srgbClr val="004F8A"/>
    <a:srgbClr val="0092FC"/>
    <a:srgbClr val="0054DE"/>
    <a:srgbClr val="EBBAA4"/>
    <a:srgbClr val="FFA583"/>
    <a:srgbClr val="FFB1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12" autoAdjust="0"/>
    <p:restoredTop sz="89583" autoAdjust="0"/>
  </p:normalViewPr>
  <p:slideViewPr>
    <p:cSldViewPr snapToGrid="0">
      <p:cViewPr>
        <p:scale>
          <a:sx n="92" d="100"/>
          <a:sy n="92" d="100"/>
        </p:scale>
        <p:origin x="1040" y="448"/>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3859"/>
    </p:cViewPr>
  </p:sorterViewPr>
  <p:notesViewPr>
    <p:cSldViewPr snapToGrid="0">
      <p:cViewPr varScale="1">
        <p:scale>
          <a:sx n="79" d="100"/>
          <a:sy n="79" d="100"/>
        </p:scale>
        <p:origin x="3288" y="72"/>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20" Type="http://schemas.openxmlformats.org/officeDocument/2006/relationships/handoutMaster" Target="handoutMasters/handoutMaster1.xml"/><Relationship Id="rId121" Type="http://schemas.openxmlformats.org/officeDocument/2006/relationships/presProps" Target="presProps.xml"/><Relationship Id="rId122" Type="http://schemas.openxmlformats.org/officeDocument/2006/relationships/viewProps" Target="viewProps.xml"/><Relationship Id="rId123" Type="http://schemas.openxmlformats.org/officeDocument/2006/relationships/theme" Target="theme/theme1.xml"/><Relationship Id="rId124"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00" Type="http://schemas.openxmlformats.org/officeDocument/2006/relationships/slide" Target="slides/slide9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notesMaster" Target="notesMasters/notes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4" Type="http://schemas.openxmlformats.org/officeDocument/2006/relationships/oleObject" Target="Workbook1" TargetMode="External"/><Relationship Id="rId1" Type="http://schemas.microsoft.com/office/2011/relationships/chartStyle" Target="style6.xml"/><Relationship Id="rId2" Type="http://schemas.microsoft.com/office/2011/relationships/chartColorStyle" Target="colors6.xm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Macintosh%20HD:Users:skeckler:perforce:p4research2017_skeckler_mac:Federal_Proposals:DOE_FastForward2_Node:Meetings:Phase2_Review_0915:Background:micro-15%20data.xlsx" TargetMode="Externa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2.xml"/></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3.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4" Type="http://schemas.openxmlformats.org/officeDocument/2006/relationships/oleObject" Target="Workbook1" TargetMode="External"/><Relationship Id="rId1" Type="http://schemas.microsoft.com/office/2011/relationships/chartStyle" Target="style7.xml"/><Relationship Id="rId2" Type="http://schemas.microsoft.com/office/2011/relationships/chartColorStyle" Target="colors7.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4" Type="http://schemas.openxmlformats.org/officeDocument/2006/relationships/oleObject" Target="Workbook1" TargetMode="External"/><Relationship Id="rId1" Type="http://schemas.microsoft.com/office/2011/relationships/chartStyle" Target="style8.xml"/><Relationship Id="rId2" Type="http://schemas.microsoft.com/office/2011/relationships/chartColorStyle" Target="colors8.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4" Type="http://schemas.openxmlformats.org/officeDocument/2006/relationships/oleObject" Target="file:////Users/neha/Documents/2014-NVIDIA-Internship/benchmarks-rod-par.xlsx" TargetMode="External"/><Relationship Id="rId1" Type="http://schemas.microsoft.com/office/2011/relationships/chartStyle" Target="style9.xml"/><Relationship Id="rId2" Type="http://schemas.microsoft.com/office/2011/relationships/chartColorStyle" Target="colors9.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Users/neha/Documents/2014-NVIDIA-Internship/benchmarks-rod-par.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4" Type="http://schemas.openxmlformats.org/officeDocument/2006/relationships/oleObject" Target="file:////Users/neha/Documents/2014-NVIDIA-Internship/benchmarks-rod-par.xlsx" TargetMode="External"/><Relationship Id="rId1" Type="http://schemas.microsoft.com/office/2011/relationships/chartStyle" Target="style1.xml"/><Relationship Id="rId2" Type="http://schemas.microsoft.com/office/2011/relationships/chartColorStyle" Target="colors1.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4" Type="http://schemas.openxmlformats.org/officeDocument/2006/relationships/oleObject" Target="file:////Users/neha/Documents/2014-NVIDIA-Internship/benchmarks-rod-par.xlsx" TargetMode="External"/><Relationship Id="rId1" Type="http://schemas.microsoft.com/office/2011/relationships/chartStyle" Target="style2.xml"/><Relationship Id="rId2" Type="http://schemas.microsoft.com/office/2011/relationships/chartColorStyle" Target="colors2.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4" Type="http://schemas.openxmlformats.org/officeDocument/2006/relationships/oleObject" Target="file:////Volumes/Macintosh%20HD%202/2015_MICRO_B/summary-result-sheet.xlsx" TargetMode="External"/><Relationship Id="rId1" Type="http://schemas.microsoft.com/office/2011/relationships/chartStyle" Target="style3.xml"/><Relationship Id="rId2" Type="http://schemas.microsoft.com/office/2011/relationships/chartColorStyle" Target="colors3.xm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file:////Volumes/Macintosh%20HD%202/2016_OSDI/data.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4" Type="http://schemas.openxmlformats.org/officeDocument/2006/relationships/oleObject" Target="file:////Volumes/Macintosh%20HD%202/2016_OSDI/data.xlsx" TargetMode="External"/><Relationship Id="rId1" Type="http://schemas.microsoft.com/office/2011/relationships/chartStyle" Target="style4.xml"/><Relationship Id="rId2" Type="http://schemas.microsoft.com/office/2011/relationships/chartColorStyle" Target="colors4.xml"/></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oleObject" Target="../embeddings/oleObject1.bin"/></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4" Type="http://schemas.openxmlformats.org/officeDocument/2006/relationships/oleObject" Target="Workbook1" TargetMode="External"/><Relationship Id="rId1" Type="http://schemas.microsoft.com/office/2011/relationships/chartStyle" Target="style5.xml"/><Relationship Id="rId2" Type="http://schemas.microsoft.com/office/2011/relationships/chartColorStyle" Target="colors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9408907391356"/>
          <c:y val="0.258532539904328"/>
          <c:w val="0.797738795678414"/>
          <c:h val="0.396023060580162"/>
        </c:manualLayout>
      </c:layout>
      <c:lineChart>
        <c:grouping val="standard"/>
        <c:varyColors val="0"/>
        <c:ser>
          <c:idx val="0"/>
          <c:order val="0"/>
          <c:tx>
            <c:strRef>
              <c:f>'bw-lat-sense'!$AN$55</c:f>
              <c:strCache>
                <c:ptCount val="1"/>
                <c:pt idx="0">
                  <c:v>Average across General Purpose GPU apps</c:v>
                </c:pt>
              </c:strCache>
            </c:strRef>
          </c:tx>
          <c:spPr>
            <a:ln w="66675"/>
            <a:effectLst/>
          </c:spPr>
          <c:marker>
            <c:spPr>
              <a:ln w="6350"/>
              <a:effectLst/>
            </c:spPr>
          </c:marker>
          <c:cat>
            <c:numRef>
              <c:f>'bw-lat-sense'!$AM$56:$AM$61</c:f>
              <c:numCache>
                <c:formatCode>General</c:formatCode>
                <c:ptCount val="6"/>
                <c:pt idx="0">
                  <c:v>25.0</c:v>
                </c:pt>
                <c:pt idx="1">
                  <c:v>50.0</c:v>
                </c:pt>
                <c:pt idx="2">
                  <c:v>100.0</c:v>
                </c:pt>
                <c:pt idx="3">
                  <c:v>200.0</c:v>
                </c:pt>
                <c:pt idx="4">
                  <c:v>400.0</c:v>
                </c:pt>
                <c:pt idx="5">
                  <c:v>600.0</c:v>
                </c:pt>
              </c:numCache>
            </c:numRef>
          </c:cat>
          <c:val>
            <c:numRef>
              <c:f>'bw-lat-sense'!$AN$56:$AN$61</c:f>
              <c:numCache>
                <c:formatCode>General</c:formatCode>
                <c:ptCount val="6"/>
                <c:pt idx="0">
                  <c:v>0.429880826863829</c:v>
                </c:pt>
                <c:pt idx="1">
                  <c:v>0.57464404155968</c:v>
                </c:pt>
                <c:pt idx="2">
                  <c:v>0.769693563763621</c:v>
                </c:pt>
                <c:pt idx="3">
                  <c:v>1.0</c:v>
                </c:pt>
                <c:pt idx="4">
                  <c:v>1.253225745595895</c:v>
                </c:pt>
                <c:pt idx="5">
                  <c:v>1.36714800053531</c:v>
                </c:pt>
              </c:numCache>
            </c:numRef>
          </c:val>
          <c:smooth val="0"/>
        </c:ser>
        <c:dLbls>
          <c:showLegendKey val="0"/>
          <c:showVal val="0"/>
          <c:showCatName val="0"/>
          <c:showSerName val="0"/>
          <c:showPercent val="0"/>
          <c:showBubbleSize val="0"/>
        </c:dLbls>
        <c:marker val="1"/>
        <c:smooth val="0"/>
        <c:axId val="-633899328"/>
        <c:axId val="-633072640"/>
      </c:lineChart>
      <c:catAx>
        <c:axId val="-633899328"/>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Memory</a:t>
                </a:r>
                <a:r>
                  <a:rPr lang="en-US" sz="1600" b="0" baseline="0" dirty="0">
                    <a:latin typeface="Calibri" charset="0"/>
                    <a:ea typeface="Calibri" charset="0"/>
                    <a:cs typeface="Calibri" charset="0"/>
                  </a:rPr>
                  <a:t> Bandwidth (GB/sec)</a:t>
                </a:r>
                <a:endParaRPr lang="en-US" sz="1600" b="0" dirty="0">
                  <a:latin typeface="Calibri" charset="0"/>
                  <a:ea typeface="Calibri" charset="0"/>
                  <a:cs typeface="Calibri" charset="0"/>
                </a:endParaRPr>
              </a:p>
            </c:rich>
          </c:tx>
          <c:layout>
            <c:manualLayout>
              <c:xMode val="edge"/>
              <c:yMode val="edge"/>
              <c:x val="0.317521205490365"/>
              <c:y val="0.775404318146365"/>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633072640"/>
        <c:crosses val="autoZero"/>
        <c:auto val="1"/>
        <c:lblAlgn val="ctr"/>
        <c:lblOffset val="100"/>
        <c:noMultiLvlLbl val="0"/>
      </c:catAx>
      <c:valAx>
        <c:axId val="-633072640"/>
        <c:scaling>
          <c:orientation val="minMax"/>
        </c:scaling>
        <c:delete val="0"/>
        <c:axPos val="l"/>
        <c:majorGridlines/>
        <c:title>
          <c:tx>
            <c:rich>
              <a:bodyPr rot="-5400000" vert="horz"/>
              <a:lstStyle/>
              <a:p>
                <a:pPr>
                  <a:defRPr sz="2400" b="0">
                    <a:latin typeface="Calibri" charset="0"/>
                    <a:ea typeface="Calibri" charset="0"/>
                    <a:cs typeface="Calibri" charset="0"/>
                  </a:defRPr>
                </a:pPr>
                <a:r>
                  <a:rPr lang="en-US" sz="2000" b="0" dirty="0" smtClean="0">
                    <a:latin typeface="Calibri" charset="0"/>
                    <a:ea typeface="Calibri" charset="0"/>
                    <a:cs typeface="Calibri" charset="0"/>
                  </a:rPr>
                  <a:t>Throughput</a:t>
                </a:r>
                <a:endParaRPr lang="en-US" sz="2000" b="0" dirty="0">
                  <a:latin typeface="Calibri" charset="0"/>
                  <a:ea typeface="Calibri" charset="0"/>
                  <a:cs typeface="Calibri" charset="0"/>
                </a:endParaRPr>
              </a:p>
            </c:rich>
          </c:tx>
          <c:layout>
            <c:manualLayout>
              <c:xMode val="edge"/>
              <c:yMode val="edge"/>
              <c:x val="0.0191372037489155"/>
              <c:y val="0.213904311188937"/>
            </c:manualLayout>
          </c:layout>
          <c:overlay val="0"/>
        </c:title>
        <c:numFmt formatCode="General" sourceLinked="1"/>
        <c:majorTickMark val="out"/>
        <c:minorTickMark val="none"/>
        <c:tickLblPos val="nextTo"/>
        <c:txPr>
          <a:bodyPr/>
          <a:lstStyle/>
          <a:p>
            <a:pPr>
              <a:defRPr sz="1600">
                <a:latin typeface="Calibri" charset="0"/>
                <a:ea typeface="Calibri" charset="0"/>
                <a:cs typeface="Calibri" charset="0"/>
              </a:defRPr>
            </a:pPr>
            <a:endParaRPr lang="en-US"/>
          </a:p>
        </c:txPr>
        <c:crossAx val="-633899328"/>
        <c:crosses val="autoZero"/>
        <c:crossBetween val="between"/>
      </c:valAx>
      <c:spPr>
        <a:noFill/>
        <a:ln>
          <a:noFill/>
        </a:ln>
      </c:spPr>
    </c:plotArea>
    <c:legend>
      <c:legendPos val="t"/>
      <c:layout>
        <c:manualLayout>
          <c:xMode val="edge"/>
          <c:yMode val="edge"/>
          <c:x val="0.149655571264265"/>
          <c:y val="0.15693987115247"/>
          <c:w val="0.822441029570679"/>
          <c:h val="0.0975219219756621"/>
        </c:manualLayout>
      </c:layout>
      <c:overlay val="0"/>
      <c:txPr>
        <a:bodyPr/>
        <a:lstStyle/>
        <a:p>
          <a:pPr>
            <a:defRPr sz="1600">
              <a:latin typeface="Calibri" charset="0"/>
              <a:ea typeface="Calibri" charset="0"/>
              <a:cs typeface="Calibri" charset="0"/>
            </a:defRPr>
          </a:pPr>
          <a:endParaRPr lang="en-US"/>
        </a:p>
      </c:txPr>
    </c:legend>
    <c:plotVisOnly val="1"/>
    <c:dispBlanksAs val="gap"/>
    <c:showDLblsOverMax val="0"/>
  </c:chart>
  <c:spPr>
    <a:ln>
      <a:noFill/>
    </a:ln>
  </c:sp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6081884416033"/>
          <c:y val="0.16455277654855"/>
          <c:w val="0.84496299517843"/>
          <c:h val="0.610496687946595"/>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lumMod val="75000"/>
                </a:schemeClr>
              </a:solidFill>
              <a:ln>
                <a:solidFill>
                  <a:schemeClr val="tx1"/>
                </a:solidFill>
              </a:ln>
              <a:effectLst/>
            </c:spPr>
          </c:dPt>
          <c:dPt>
            <c:idx val="1"/>
            <c:invertIfNegative val="0"/>
            <c:bubble3D val="0"/>
            <c:spPr>
              <a:solidFill>
                <a:schemeClr val="tx2">
                  <a:lumMod val="75000"/>
                </a:schemeClr>
              </a:solidFill>
              <a:ln>
                <a:solidFill>
                  <a:schemeClr val="tx2">
                    <a:lumMod val="75000"/>
                  </a:schemeClr>
                </a:solidFill>
              </a:ln>
              <a:effectLst/>
            </c:spPr>
          </c:dPt>
          <c:dPt>
            <c:idx val="2"/>
            <c:invertIfNegative val="0"/>
            <c:bubble3D val="0"/>
            <c:spPr>
              <a:solidFill>
                <a:schemeClr val="tx2">
                  <a:lumMod val="60000"/>
                  <a:lumOff val="40000"/>
                </a:schemeClr>
              </a:solidFill>
              <a:ln>
                <a:solidFill>
                  <a:schemeClr val="tx1"/>
                </a:solidFill>
              </a:ln>
              <a:effectLst/>
            </c:spPr>
          </c:dPt>
          <c:dPt>
            <c:idx val="3"/>
            <c:invertIfNegative val="0"/>
            <c:bubble3D val="0"/>
            <c:spPr>
              <a:solidFill>
                <a:schemeClr val="tx2">
                  <a:lumMod val="20000"/>
                  <a:lumOff val="80000"/>
                </a:schemeClr>
              </a:solidFill>
              <a:ln>
                <a:solidFill>
                  <a:schemeClr val="tx1"/>
                </a:solidFill>
              </a:ln>
              <a:effectLst/>
            </c:spPr>
          </c:dPt>
          <c:cat>
            <c:strRef>
              <c:f>Sheet1!$B$3:$E$3</c:f>
              <c:strCache>
                <c:ptCount val="4"/>
                <c:pt idx="0">
                  <c:v>HW Selective Caching </c:v>
                </c:pt>
                <c:pt idx="1">
                  <c:v> +Read-Only (20us)</c:v>
                </c:pt>
                <c:pt idx="2">
                  <c:v> +Read-Only (30us)</c:v>
                </c:pt>
                <c:pt idx="3">
                  <c:v> +Read-Only (40us)</c:v>
                </c:pt>
              </c:strCache>
            </c:strRef>
          </c:cat>
          <c:val>
            <c:numRef>
              <c:f>Sheet1!$B$4:$E$4</c:f>
              <c:numCache>
                <c:formatCode>General</c:formatCode>
                <c:ptCount val="4"/>
                <c:pt idx="0">
                  <c:v>0.927</c:v>
                </c:pt>
                <c:pt idx="1">
                  <c:v>1.02</c:v>
                </c:pt>
                <c:pt idx="2">
                  <c:v>1.01</c:v>
                </c:pt>
                <c:pt idx="3">
                  <c:v>0.999</c:v>
                </c:pt>
              </c:numCache>
            </c:numRef>
          </c:val>
        </c:ser>
        <c:dLbls>
          <c:showLegendKey val="0"/>
          <c:showVal val="0"/>
          <c:showCatName val="0"/>
          <c:showSerName val="0"/>
          <c:showPercent val="0"/>
          <c:showBubbleSize val="0"/>
        </c:dLbls>
        <c:gapWidth val="106"/>
        <c:overlap val="-24"/>
        <c:axId val="-631070720"/>
        <c:axId val="-631066160"/>
      </c:barChart>
      <c:catAx>
        <c:axId val="-63107072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31066160"/>
        <c:crosses val="autoZero"/>
        <c:auto val="1"/>
        <c:lblAlgn val="ctr"/>
        <c:lblOffset val="100"/>
        <c:noMultiLvlLbl val="0"/>
      </c:catAx>
      <c:valAx>
        <c:axId val="-631066160"/>
        <c:scaling>
          <c:orientation val="minMax"/>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b="1" i="0" baseline="0" dirty="0">
                    <a:solidFill>
                      <a:schemeClr val="tx1"/>
                    </a:solidFill>
                    <a:effectLst/>
                  </a:rPr>
                  <a:t>Performance </a:t>
                </a:r>
                <a:r>
                  <a:rPr lang="en-US" sz="2000" b="1" i="0" baseline="0" dirty="0" err="1" smtClean="0">
                    <a:solidFill>
                      <a:schemeClr val="tx1"/>
                    </a:solidFill>
                    <a:effectLst/>
                  </a:rPr>
                  <a:t>wrt</a:t>
                </a:r>
                <a:r>
                  <a:rPr lang="en-US" sz="2000" b="1" i="0" baseline="0" dirty="0" smtClean="0">
                    <a:solidFill>
                      <a:schemeClr val="tx1"/>
                    </a:solidFill>
                    <a:effectLst/>
                  </a:rPr>
                  <a:t> </a:t>
                </a:r>
                <a:r>
                  <a:rPr lang="en-US" sz="2000" b="1" i="0" baseline="0" dirty="0">
                    <a:solidFill>
                      <a:schemeClr val="tx1"/>
                    </a:solidFill>
                    <a:effectLst/>
                  </a:rPr>
                  <a:t>HW Cache Coherence</a:t>
                </a:r>
                <a:endParaRPr lang="en-US" sz="2000" dirty="0">
                  <a:solidFill>
                    <a:schemeClr val="tx1"/>
                  </a:solidFill>
                  <a:effectLst/>
                </a:endParaRPr>
              </a:p>
            </c:rich>
          </c:tx>
          <c:layout>
            <c:manualLayout>
              <c:xMode val="edge"/>
              <c:yMode val="edge"/>
              <c:x val="0.00777090294144261"/>
              <c:y val="0.15487141899352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31070720"/>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842682513576207"/>
          <c:y val="0.30076968521927"/>
          <c:w val="0.864108096659213"/>
          <c:h val="0.473897671501205"/>
        </c:manualLayout>
      </c:layout>
      <c:barChart>
        <c:barDir val="col"/>
        <c:grouping val="clustered"/>
        <c:varyColors val="0"/>
        <c:ser>
          <c:idx val="0"/>
          <c:order val="0"/>
          <c:tx>
            <c:strRef>
              <c:f>Sheet1!$B$16</c:f>
              <c:strCache>
                <c:ptCount val="1"/>
                <c:pt idx="0">
                  <c:v>HW Coherence</c:v>
                </c:pt>
              </c:strCache>
            </c:strRef>
          </c:tx>
          <c:spPr>
            <a:solidFill>
              <a:srgbClr val="E62102"/>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Sheet1!$B$17:$B$29</c:f>
              <c:numCache>
                <c:formatCode>General</c:formatCode>
                <c:ptCount val="13"/>
                <c:pt idx="0">
                  <c:v>1.0</c:v>
                </c:pt>
                <c:pt idx="1">
                  <c:v>1.0</c:v>
                </c:pt>
                <c:pt idx="2">
                  <c:v>1.0</c:v>
                </c:pt>
                <c:pt idx="3">
                  <c:v>1.0</c:v>
                </c:pt>
                <c:pt idx="4">
                  <c:v>1.0</c:v>
                </c:pt>
                <c:pt idx="5">
                  <c:v>1.0</c:v>
                </c:pt>
                <c:pt idx="6">
                  <c:v>1.0</c:v>
                </c:pt>
                <c:pt idx="7">
                  <c:v>1.0</c:v>
                </c:pt>
                <c:pt idx="8">
                  <c:v>1.0</c:v>
                </c:pt>
                <c:pt idx="9">
                  <c:v>1.0</c:v>
                </c:pt>
                <c:pt idx="10">
                  <c:v>1.0</c:v>
                </c:pt>
                <c:pt idx="11">
                  <c:v>1.0</c:v>
                </c:pt>
                <c:pt idx="12">
                  <c:v>1.0</c:v>
                </c:pt>
              </c:numCache>
            </c:numRef>
          </c:val>
        </c:ser>
        <c:ser>
          <c:idx val="1"/>
          <c:order val="1"/>
          <c:tx>
            <c:strRef>
              <c:f>Sheet1!$C$16</c:f>
              <c:strCache>
                <c:ptCount val="1"/>
                <c:pt idx="0">
                  <c:v>Naive Selective Caching</c:v>
                </c:pt>
              </c:strCache>
            </c:strRef>
          </c:tx>
          <c:spPr>
            <a:solidFill>
              <a:srgbClr val="FE8F63"/>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ser>
          <c:idx val="2"/>
          <c:order val="2"/>
          <c:tx>
            <c:strRef>
              <c:f>Sheet1!$D$16</c:f>
              <c:strCache>
                <c:ptCount val="1"/>
                <c:pt idx="0">
                  <c:v>L1L2-MSHR-coalescing</c:v>
                </c:pt>
              </c:strCache>
            </c:strRef>
          </c:tx>
          <c:spPr>
            <a:solidFill>
              <a:srgbClr val="FFD49C"/>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Sheet1!$D$17:$D$29</c:f>
              <c:numCache>
                <c:formatCode>General</c:formatCode>
                <c:ptCount val="13"/>
                <c:pt idx="0">
                  <c:v>0.942095629</c:v>
                </c:pt>
                <c:pt idx="1">
                  <c:v>0.887653085</c:v>
                </c:pt>
                <c:pt idx="2">
                  <c:v>0.535090084</c:v>
                </c:pt>
                <c:pt idx="3">
                  <c:v>0.56256828</c:v>
                </c:pt>
                <c:pt idx="4">
                  <c:v>0.629323593</c:v>
                </c:pt>
                <c:pt idx="5">
                  <c:v>0.94689198</c:v>
                </c:pt>
                <c:pt idx="6">
                  <c:v>0.841486776</c:v>
                </c:pt>
                <c:pt idx="7">
                  <c:v>0.945964993</c:v>
                </c:pt>
                <c:pt idx="8">
                  <c:v>0.894914405</c:v>
                </c:pt>
                <c:pt idx="9">
                  <c:v>0.999492938</c:v>
                </c:pt>
                <c:pt idx="10">
                  <c:v>1.054623113</c:v>
                </c:pt>
                <c:pt idx="11">
                  <c:v>0.557026666</c:v>
                </c:pt>
                <c:pt idx="12">
                  <c:v>0.793958207633428</c:v>
                </c:pt>
              </c:numCache>
            </c:numRef>
          </c:val>
        </c:ser>
        <c:ser>
          <c:idx val="3"/>
          <c:order val="3"/>
          <c:tx>
            <c:strRef>
              <c:f>Sheet1!$E$16</c:f>
              <c:strCache>
                <c:ptCount val="1"/>
                <c:pt idx="0">
                  <c:v>512KB MC-Cache</c:v>
                </c:pt>
              </c:strCache>
            </c:strRef>
          </c:tx>
          <c:spPr>
            <a:solidFill>
              <a:srgbClr val="B4D6EE"/>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Sheet1!$E$17:$E$29</c:f>
              <c:numCache>
                <c:formatCode>General</c:formatCode>
                <c:ptCount val="13"/>
                <c:pt idx="0">
                  <c:v>0.995913539</c:v>
                </c:pt>
                <c:pt idx="1">
                  <c:v>1.001148195</c:v>
                </c:pt>
                <c:pt idx="2">
                  <c:v>0.563901645</c:v>
                </c:pt>
                <c:pt idx="3">
                  <c:v>0.750344027</c:v>
                </c:pt>
                <c:pt idx="4">
                  <c:v>0.705279631</c:v>
                </c:pt>
                <c:pt idx="5">
                  <c:v>1.023868962</c:v>
                </c:pt>
                <c:pt idx="6">
                  <c:v>0.937418478</c:v>
                </c:pt>
                <c:pt idx="7">
                  <c:v>1.002762575</c:v>
                </c:pt>
                <c:pt idx="8">
                  <c:v>0.929515278</c:v>
                </c:pt>
                <c:pt idx="9">
                  <c:v>0.999343359</c:v>
                </c:pt>
                <c:pt idx="10">
                  <c:v>1.064519188</c:v>
                </c:pt>
                <c:pt idx="11">
                  <c:v>0.967517205</c:v>
                </c:pt>
                <c:pt idx="12">
                  <c:v>0.897722374849651</c:v>
                </c:pt>
              </c:numCache>
            </c:numRef>
          </c:val>
        </c:ser>
        <c:ser>
          <c:idx val="4"/>
          <c:order val="4"/>
          <c:tx>
            <c:strRef>
              <c:f>Sheet1!$F$16</c:f>
              <c:strCache>
                <c:ptCount val="1"/>
                <c:pt idx="0">
                  <c:v>Variable Transfer</c:v>
                </c:pt>
              </c:strCache>
            </c:strRef>
          </c:tx>
          <c:spPr>
            <a:solidFill>
              <a:srgbClr val="3A80D7"/>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Sheet1!$F$17:$F$29</c:f>
              <c:numCache>
                <c:formatCode>General</c:formatCode>
                <c:ptCount val="13"/>
                <c:pt idx="0">
                  <c:v>0.999442427</c:v>
                </c:pt>
                <c:pt idx="1">
                  <c:v>1.00179133</c:v>
                </c:pt>
                <c:pt idx="2">
                  <c:v>0.563952755</c:v>
                </c:pt>
                <c:pt idx="3">
                  <c:v>0.831080087</c:v>
                </c:pt>
                <c:pt idx="4">
                  <c:v>0.903483011</c:v>
                </c:pt>
                <c:pt idx="5">
                  <c:v>1.028103641</c:v>
                </c:pt>
                <c:pt idx="6">
                  <c:v>0.965929553</c:v>
                </c:pt>
                <c:pt idx="7">
                  <c:v>0.994047671</c:v>
                </c:pt>
                <c:pt idx="8">
                  <c:v>0.928818372</c:v>
                </c:pt>
                <c:pt idx="9">
                  <c:v>0.999426444</c:v>
                </c:pt>
                <c:pt idx="10">
                  <c:v>1.064519188</c:v>
                </c:pt>
                <c:pt idx="11">
                  <c:v>0.976107137</c:v>
                </c:pt>
                <c:pt idx="12">
                  <c:v>0.927196751903103</c:v>
                </c:pt>
              </c:numCache>
            </c:numRef>
          </c:val>
        </c:ser>
        <c:dLbls>
          <c:showLegendKey val="0"/>
          <c:showVal val="0"/>
          <c:showCatName val="0"/>
          <c:showSerName val="0"/>
          <c:showPercent val="0"/>
          <c:showBubbleSize val="0"/>
        </c:dLbls>
        <c:gapWidth val="150"/>
        <c:axId val="-630508416"/>
        <c:axId val="-640711616"/>
      </c:barChart>
      <c:catAx>
        <c:axId val="-630508416"/>
        <c:scaling>
          <c:orientation val="minMax"/>
        </c:scaling>
        <c:delete val="0"/>
        <c:axPos val="b"/>
        <c:numFmt formatCode="General" sourceLinked="0"/>
        <c:majorTickMark val="out"/>
        <c:minorTickMark val="none"/>
        <c:tickLblPos val="nextTo"/>
        <c:txPr>
          <a:bodyPr/>
          <a:lstStyle/>
          <a:p>
            <a:pPr>
              <a:defRPr sz="2000"/>
            </a:pPr>
            <a:endParaRPr lang="en-US"/>
          </a:p>
        </c:txPr>
        <c:crossAx val="-640711616"/>
        <c:crosses val="autoZero"/>
        <c:auto val="1"/>
        <c:lblAlgn val="ctr"/>
        <c:lblOffset val="100"/>
        <c:noMultiLvlLbl val="0"/>
      </c:catAx>
      <c:valAx>
        <c:axId val="-640711616"/>
        <c:scaling>
          <c:orientation val="minMax"/>
        </c:scaling>
        <c:delete val="0"/>
        <c:axPos val="l"/>
        <c:majorGridlines/>
        <c:title>
          <c:tx>
            <c:rich>
              <a:bodyPr/>
              <a:lstStyle/>
              <a:p>
                <a:pPr>
                  <a:defRPr sz="1800"/>
                </a:pPr>
                <a:r>
                  <a:rPr lang="en-US" sz="1800" dirty="0" smtClean="0"/>
                  <a:t>Performance Relative to HW Cache Coherence</a:t>
                </a:r>
              </a:p>
            </c:rich>
          </c:tx>
          <c:layout>
            <c:manualLayout>
              <c:xMode val="edge"/>
              <c:yMode val="edge"/>
              <c:x val="0.00631033203775263"/>
              <c:y val="0.20496845400924"/>
            </c:manualLayout>
          </c:layout>
          <c:overlay val="0"/>
        </c:title>
        <c:numFmt formatCode="General" sourceLinked="1"/>
        <c:majorTickMark val="out"/>
        <c:minorTickMark val="none"/>
        <c:tickLblPos val="nextTo"/>
        <c:txPr>
          <a:bodyPr/>
          <a:lstStyle/>
          <a:p>
            <a:pPr>
              <a:defRPr sz="1600"/>
            </a:pPr>
            <a:endParaRPr lang="en-US"/>
          </a:p>
        </c:txPr>
        <c:crossAx val="-630508416"/>
        <c:crosses val="autoZero"/>
        <c:crossBetween val="between"/>
      </c:valAx>
    </c:plotArea>
    <c:legend>
      <c:legendPos val="t"/>
      <c:layout>
        <c:manualLayout>
          <c:xMode val="edge"/>
          <c:yMode val="edge"/>
          <c:x val="0.0817644683918289"/>
          <c:y val="0.170202526575756"/>
          <c:w val="0.852796329353906"/>
          <c:h val="0.117607675111835"/>
        </c:manualLayout>
      </c:layout>
      <c:overlay val="0"/>
      <c:txPr>
        <a:bodyPr/>
        <a:lstStyle/>
        <a:p>
          <a:pPr>
            <a:defRPr sz="1800" b="1" i="0"/>
          </a:pPr>
          <a:endParaRPr lang="en-US"/>
        </a:p>
      </c:txPr>
    </c:legend>
    <c:plotVisOnly val="1"/>
    <c:dispBlanksAs val="gap"/>
    <c:showDLblsOverMax val="0"/>
  </c:chart>
  <c:spPr>
    <a:ln>
      <a:noFill/>
    </a:ln>
  </c:sp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00447898"/>
          <c:y val="0.108752887903381"/>
          <c:w val="0.609113155099673"/>
          <c:h val="0.503257261812885"/>
        </c:manualLayout>
      </c:layout>
      <c:lineChart>
        <c:grouping val="standard"/>
        <c:varyColors val="0"/>
        <c:ser>
          <c:idx val="0"/>
          <c:order val="0"/>
          <c:tx>
            <c:strRef>
              <c:f>'bw-aware'!$R$23</c:f>
              <c:strCache>
                <c:ptCount val="1"/>
                <c:pt idx="0">
                  <c:v>Average across General Purpose GPU Applications</c:v>
                </c:pt>
              </c:strCache>
            </c:strRef>
          </c:tx>
          <c:spPr>
            <a:ln w="76200"/>
            <a:effectLst/>
          </c:spPr>
          <c:marker>
            <c:spPr>
              <a:effectLst/>
            </c:spPr>
          </c:marker>
          <c:cat>
            <c:strRef>
              <c:f>'bw-aware'!$Q$24:$Q$34</c:f>
              <c:strCache>
                <c:ptCount val="11"/>
                <c:pt idx="0">
                  <c:v>100G-0C</c:v>
                </c:pt>
                <c:pt idx="1">
                  <c:v>90G-10C</c:v>
                </c:pt>
                <c:pt idx="2">
                  <c:v>80G-20C</c:v>
                </c:pt>
                <c:pt idx="3">
                  <c:v>70G-30C</c:v>
                </c:pt>
                <c:pt idx="4">
                  <c:v>60G-40C</c:v>
                </c:pt>
                <c:pt idx="5">
                  <c:v>50G-50C</c:v>
                </c:pt>
                <c:pt idx="6">
                  <c:v>40G-60C</c:v>
                </c:pt>
                <c:pt idx="7">
                  <c:v>30G-70C</c:v>
                </c:pt>
                <c:pt idx="8">
                  <c:v>20G-80C</c:v>
                </c:pt>
                <c:pt idx="9">
                  <c:v>10G-90C</c:v>
                </c:pt>
                <c:pt idx="10">
                  <c:v>0G-100C</c:v>
                </c:pt>
              </c:strCache>
            </c:strRef>
          </c:cat>
          <c:val>
            <c:numRef>
              <c:f>'bw-aware'!$R$24:$R$34</c:f>
              <c:numCache>
                <c:formatCode>General</c:formatCode>
                <c:ptCount val="11"/>
                <c:pt idx="0">
                  <c:v>1.126507351254526</c:v>
                </c:pt>
                <c:pt idx="1">
                  <c:v>1.207075315751007</c:v>
                </c:pt>
                <c:pt idx="2">
                  <c:v>1.286867306995657</c:v>
                </c:pt>
                <c:pt idx="3">
                  <c:v>1.334324737308934</c:v>
                </c:pt>
                <c:pt idx="4">
                  <c:v>1.148398481554248</c:v>
                </c:pt>
                <c:pt idx="5">
                  <c:v>1.0</c:v>
                </c:pt>
                <c:pt idx="6">
                  <c:v>0.869737447720878</c:v>
                </c:pt>
                <c:pt idx="7">
                  <c:v>0.771277600006169</c:v>
                </c:pt>
                <c:pt idx="8">
                  <c:v>0.69056693122412</c:v>
                </c:pt>
                <c:pt idx="9">
                  <c:v>0.623809978193352</c:v>
                </c:pt>
                <c:pt idx="10">
                  <c:v>0.567074260314121</c:v>
                </c:pt>
              </c:numCache>
            </c:numRef>
          </c:val>
          <c:smooth val="0"/>
        </c:ser>
        <c:dLbls>
          <c:showLegendKey val="0"/>
          <c:showVal val="0"/>
          <c:showCatName val="0"/>
          <c:showSerName val="0"/>
          <c:showPercent val="0"/>
          <c:showBubbleSize val="0"/>
        </c:dLbls>
        <c:marker val="1"/>
        <c:smooth val="0"/>
        <c:axId val="-616157760"/>
        <c:axId val="-620087568"/>
      </c:lineChart>
      <c:catAx>
        <c:axId val="-616157760"/>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Ratio of Pages Placed</a:t>
                </a:r>
                <a:r>
                  <a:rPr lang="en-US" sz="1600" b="0" baseline="0" dirty="0">
                    <a:latin typeface="Calibri" charset="0"/>
                    <a:ea typeface="Calibri" charset="0"/>
                    <a:cs typeface="Calibri" charset="0"/>
                  </a:rPr>
                  <a:t> in Graphics (G):CPU </a:t>
                </a:r>
                <a:r>
                  <a:rPr lang="en-US" sz="1600" b="0" baseline="0" dirty="0" smtClean="0">
                    <a:latin typeface="Calibri" charset="0"/>
                    <a:ea typeface="Calibri" charset="0"/>
                    <a:cs typeface="Calibri" charset="0"/>
                  </a:rPr>
                  <a:t>(C) Memory</a:t>
                </a:r>
                <a:endParaRPr lang="en-US" sz="1600" b="0" dirty="0">
                  <a:latin typeface="Calibri" charset="0"/>
                  <a:ea typeface="Calibri" charset="0"/>
                  <a:cs typeface="Calibri" charset="0"/>
                </a:endParaRPr>
              </a:p>
            </c:rich>
          </c:tx>
          <c:layout>
            <c:manualLayout>
              <c:xMode val="edge"/>
              <c:yMode val="edge"/>
              <c:x val="0.0769848298513603"/>
              <c:y val="0.800767341210661"/>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620087568"/>
        <c:crosses val="autoZero"/>
        <c:auto val="1"/>
        <c:lblAlgn val="ctr"/>
        <c:lblOffset val="100"/>
        <c:noMultiLvlLbl val="0"/>
      </c:catAx>
      <c:valAx>
        <c:axId val="-620087568"/>
        <c:scaling>
          <c:orientation val="minMax"/>
        </c:scaling>
        <c:delete val="0"/>
        <c:axPos val="l"/>
        <c:majorGridlines>
          <c:spPr>
            <a:ln w="3175">
              <a:prstDash val="sysDash"/>
            </a:ln>
          </c:spPr>
        </c:majorGridlines>
        <c:title>
          <c:tx>
            <c:rich>
              <a:bodyPr rot="-5400000" vert="horz"/>
              <a:lstStyle/>
              <a:p>
                <a:pPr>
                  <a:defRPr sz="1600" b="0">
                    <a:latin typeface="Calibri" charset="0"/>
                    <a:ea typeface="Calibri" charset="0"/>
                    <a:cs typeface="Calibri" charset="0"/>
                  </a:defRPr>
                </a:pPr>
                <a:r>
                  <a:rPr lang="en-US" sz="1600" b="0" baseline="0" smtClean="0">
                    <a:latin typeface="Calibri" charset="0"/>
                    <a:ea typeface="Calibri" charset="0"/>
                    <a:cs typeface="Calibri" charset="0"/>
                  </a:rPr>
                  <a:t>Throughput Relative </a:t>
                </a:r>
                <a:r>
                  <a:rPr lang="en-US" sz="1600" b="0" baseline="0" dirty="0" smtClean="0">
                    <a:latin typeface="Calibri" charset="0"/>
                    <a:ea typeface="Calibri" charset="0"/>
                    <a:cs typeface="Calibri" charset="0"/>
                  </a:rPr>
                  <a:t>to Interleave</a:t>
                </a:r>
                <a:endParaRPr lang="en-US" sz="1600" b="0" dirty="0">
                  <a:latin typeface="Calibri" charset="0"/>
                  <a:ea typeface="Calibri" charset="0"/>
                  <a:cs typeface="Calibri" charset="0"/>
                </a:endParaRPr>
              </a:p>
            </c:rich>
          </c:tx>
          <c:layout>
            <c:manualLayout>
              <c:xMode val="edge"/>
              <c:yMode val="edge"/>
              <c:x val="0.0650336407236566"/>
              <c:y val="0.0518615018936297"/>
            </c:manualLayout>
          </c:layout>
          <c:overlay val="0"/>
        </c:title>
        <c:numFmt formatCode="General" sourceLinked="1"/>
        <c:majorTickMark val="out"/>
        <c:minorTickMark val="none"/>
        <c:tickLblPos val="nextTo"/>
        <c:txPr>
          <a:bodyPr/>
          <a:lstStyle/>
          <a:p>
            <a:pPr>
              <a:defRPr sz="1400">
                <a:latin typeface="Calibri" charset="0"/>
                <a:ea typeface="Calibri" charset="0"/>
                <a:cs typeface="Calibri" charset="0"/>
              </a:defRPr>
            </a:pPr>
            <a:endParaRPr lang="en-US"/>
          </a:p>
        </c:txPr>
        <c:crossAx val="-616157760"/>
        <c:crosses val="autoZero"/>
        <c:crossBetween val="between"/>
      </c:valAx>
    </c:plotArea>
    <c:legend>
      <c:legendPos val="t"/>
      <c:layout>
        <c:manualLayout>
          <c:xMode val="edge"/>
          <c:yMode val="edge"/>
          <c:x val="0.0775350706368638"/>
          <c:y val="0.015778177215517"/>
          <c:w val="0.794789209577923"/>
          <c:h val="0.078635205064124"/>
        </c:manualLayout>
      </c:layout>
      <c:overlay val="0"/>
      <c:txPr>
        <a:bodyPr/>
        <a:lstStyle/>
        <a:p>
          <a:pPr>
            <a:defRPr sz="1400"/>
          </a:pPr>
          <a:endParaRPr lang="en-US"/>
        </a:p>
      </c:txPr>
    </c:legend>
    <c:plotVisOnly val="1"/>
    <c:dispBlanksAs val="gap"/>
    <c:showDLblsOverMax val="0"/>
  </c:chart>
  <c:spPr>
    <a:ln>
      <a:noFill/>
    </a:ln>
  </c:spPr>
  <c:externalData r:id="rId2">
    <c:autoUpdate val="0"/>
  </c:externalData>
  <c:userShapes r:id="rId3"/>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00447898"/>
          <c:y val="0.108752887903381"/>
          <c:w val="0.609113155099673"/>
          <c:h val="0.503257261812885"/>
        </c:manualLayout>
      </c:layout>
      <c:lineChart>
        <c:grouping val="standard"/>
        <c:varyColors val="0"/>
        <c:ser>
          <c:idx val="0"/>
          <c:order val="0"/>
          <c:tx>
            <c:strRef>
              <c:f>'bw-aware'!$R$23</c:f>
              <c:strCache>
                <c:ptCount val="1"/>
                <c:pt idx="0">
                  <c:v>Average across General Purpose GPU Applications</c:v>
                </c:pt>
              </c:strCache>
            </c:strRef>
          </c:tx>
          <c:spPr>
            <a:ln w="76200"/>
            <a:effectLst/>
          </c:spPr>
          <c:marker>
            <c:spPr>
              <a:effectLst/>
            </c:spPr>
          </c:marker>
          <c:cat>
            <c:strRef>
              <c:f>'bw-aware'!$Q$24:$Q$34</c:f>
              <c:strCache>
                <c:ptCount val="11"/>
                <c:pt idx="0">
                  <c:v>100G-0C</c:v>
                </c:pt>
                <c:pt idx="1">
                  <c:v>90G-10C</c:v>
                </c:pt>
                <c:pt idx="2">
                  <c:v>80G-20C</c:v>
                </c:pt>
                <c:pt idx="3">
                  <c:v>70G-30C</c:v>
                </c:pt>
                <c:pt idx="4">
                  <c:v>60G-40C</c:v>
                </c:pt>
                <c:pt idx="5">
                  <c:v>50G-50C</c:v>
                </c:pt>
                <c:pt idx="6">
                  <c:v>40G-60C</c:v>
                </c:pt>
                <c:pt idx="7">
                  <c:v>30G-70C</c:v>
                </c:pt>
                <c:pt idx="8">
                  <c:v>20G-80C</c:v>
                </c:pt>
                <c:pt idx="9">
                  <c:v>10G-90C</c:v>
                </c:pt>
                <c:pt idx="10">
                  <c:v>0G-100C</c:v>
                </c:pt>
              </c:strCache>
            </c:strRef>
          </c:cat>
          <c:val>
            <c:numRef>
              <c:f>'bw-aware'!$R$24:$R$34</c:f>
              <c:numCache>
                <c:formatCode>General</c:formatCode>
                <c:ptCount val="11"/>
                <c:pt idx="0">
                  <c:v>1.126507351254526</c:v>
                </c:pt>
                <c:pt idx="1">
                  <c:v>1.207075315751007</c:v>
                </c:pt>
                <c:pt idx="2">
                  <c:v>1.286867306995657</c:v>
                </c:pt>
                <c:pt idx="3">
                  <c:v>1.334324737308934</c:v>
                </c:pt>
                <c:pt idx="4">
                  <c:v>1.148398481554248</c:v>
                </c:pt>
                <c:pt idx="5">
                  <c:v>1.0</c:v>
                </c:pt>
                <c:pt idx="6">
                  <c:v>0.869737447720878</c:v>
                </c:pt>
                <c:pt idx="7">
                  <c:v>0.771277600006169</c:v>
                </c:pt>
                <c:pt idx="8">
                  <c:v>0.69056693122412</c:v>
                </c:pt>
                <c:pt idx="9">
                  <c:v>0.623809978193352</c:v>
                </c:pt>
                <c:pt idx="10">
                  <c:v>0.567074260314121</c:v>
                </c:pt>
              </c:numCache>
            </c:numRef>
          </c:val>
          <c:smooth val="0"/>
        </c:ser>
        <c:dLbls>
          <c:showLegendKey val="0"/>
          <c:showVal val="0"/>
          <c:showCatName val="0"/>
          <c:showSerName val="0"/>
          <c:showPercent val="0"/>
          <c:showBubbleSize val="0"/>
        </c:dLbls>
        <c:marker val="1"/>
        <c:smooth val="0"/>
        <c:axId val="-614515920"/>
        <c:axId val="-616086576"/>
      </c:lineChart>
      <c:catAx>
        <c:axId val="-614515920"/>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Ratio of Pages Placed</a:t>
                </a:r>
                <a:r>
                  <a:rPr lang="en-US" sz="1600" b="0" baseline="0" dirty="0">
                    <a:latin typeface="Calibri" charset="0"/>
                    <a:ea typeface="Calibri" charset="0"/>
                    <a:cs typeface="Calibri" charset="0"/>
                  </a:rPr>
                  <a:t> in Graphics (G):CPU </a:t>
                </a:r>
                <a:r>
                  <a:rPr lang="en-US" sz="1600" b="0" baseline="0" dirty="0" smtClean="0">
                    <a:latin typeface="Calibri" charset="0"/>
                    <a:ea typeface="Calibri" charset="0"/>
                    <a:cs typeface="Calibri" charset="0"/>
                  </a:rPr>
                  <a:t>(C) Memory</a:t>
                </a:r>
                <a:endParaRPr lang="en-US" sz="1600" b="0" dirty="0">
                  <a:latin typeface="Calibri" charset="0"/>
                  <a:ea typeface="Calibri" charset="0"/>
                  <a:cs typeface="Calibri" charset="0"/>
                </a:endParaRPr>
              </a:p>
            </c:rich>
          </c:tx>
          <c:layout>
            <c:manualLayout>
              <c:xMode val="edge"/>
              <c:yMode val="edge"/>
              <c:x val="0.0769848298513603"/>
              <c:y val="0.800767341210661"/>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616086576"/>
        <c:crosses val="autoZero"/>
        <c:auto val="1"/>
        <c:lblAlgn val="ctr"/>
        <c:lblOffset val="100"/>
        <c:noMultiLvlLbl val="0"/>
      </c:catAx>
      <c:valAx>
        <c:axId val="-616086576"/>
        <c:scaling>
          <c:orientation val="minMax"/>
        </c:scaling>
        <c:delete val="0"/>
        <c:axPos val="l"/>
        <c:majorGridlines>
          <c:spPr>
            <a:ln w="3175">
              <a:prstDash val="sysDash"/>
            </a:ln>
          </c:spPr>
        </c:majorGridlines>
        <c:title>
          <c:tx>
            <c:rich>
              <a:bodyPr rot="-5400000" vert="horz"/>
              <a:lstStyle/>
              <a:p>
                <a:pPr>
                  <a:defRPr sz="1600" b="0">
                    <a:latin typeface="Calibri" charset="0"/>
                    <a:ea typeface="Calibri" charset="0"/>
                    <a:cs typeface="Calibri" charset="0"/>
                  </a:defRPr>
                </a:pPr>
                <a:r>
                  <a:rPr lang="en-US" sz="1600" b="0" baseline="0" smtClean="0">
                    <a:latin typeface="Calibri" charset="0"/>
                    <a:ea typeface="Calibri" charset="0"/>
                    <a:cs typeface="Calibri" charset="0"/>
                  </a:rPr>
                  <a:t>Throughput Relative </a:t>
                </a:r>
                <a:r>
                  <a:rPr lang="en-US" sz="1600" b="0" baseline="0" dirty="0" smtClean="0">
                    <a:latin typeface="Calibri" charset="0"/>
                    <a:ea typeface="Calibri" charset="0"/>
                    <a:cs typeface="Calibri" charset="0"/>
                  </a:rPr>
                  <a:t>to Interleave</a:t>
                </a:r>
                <a:endParaRPr lang="en-US" sz="1600" b="0" dirty="0">
                  <a:latin typeface="Calibri" charset="0"/>
                  <a:ea typeface="Calibri" charset="0"/>
                  <a:cs typeface="Calibri" charset="0"/>
                </a:endParaRPr>
              </a:p>
            </c:rich>
          </c:tx>
          <c:layout>
            <c:manualLayout>
              <c:xMode val="edge"/>
              <c:yMode val="edge"/>
              <c:x val="0.0650336407236566"/>
              <c:y val="0.0518615018936297"/>
            </c:manualLayout>
          </c:layout>
          <c:overlay val="0"/>
        </c:title>
        <c:numFmt formatCode="General" sourceLinked="1"/>
        <c:majorTickMark val="out"/>
        <c:minorTickMark val="none"/>
        <c:tickLblPos val="nextTo"/>
        <c:txPr>
          <a:bodyPr/>
          <a:lstStyle/>
          <a:p>
            <a:pPr>
              <a:defRPr sz="1400">
                <a:latin typeface="Calibri" charset="0"/>
                <a:ea typeface="Calibri" charset="0"/>
                <a:cs typeface="Calibri" charset="0"/>
              </a:defRPr>
            </a:pPr>
            <a:endParaRPr lang="en-US"/>
          </a:p>
        </c:txPr>
        <c:crossAx val="-614515920"/>
        <c:crosses val="autoZero"/>
        <c:crossBetween val="between"/>
      </c:valAx>
    </c:plotArea>
    <c:legend>
      <c:legendPos val="t"/>
      <c:layout>
        <c:manualLayout>
          <c:xMode val="edge"/>
          <c:yMode val="edge"/>
          <c:x val="0.0775350706368638"/>
          <c:y val="0.015778177215517"/>
          <c:w val="0.794789209577923"/>
          <c:h val="0.078635205064124"/>
        </c:manualLayout>
      </c:layout>
      <c:overlay val="0"/>
      <c:txPr>
        <a:bodyPr/>
        <a:lstStyle/>
        <a:p>
          <a:pPr>
            <a:defRPr sz="1400"/>
          </a:pPr>
          <a:endParaRPr lang="en-US"/>
        </a:p>
      </c:txPr>
    </c:legend>
    <c:plotVisOnly val="1"/>
    <c:dispBlanksAs val="gap"/>
    <c:showDLblsOverMax val="0"/>
  </c:chart>
  <c:spPr>
    <a:ln>
      <a:noFill/>
    </a:ln>
  </c:spPr>
  <c:externalData r:id="rId2">
    <c:autoUpdate val="0"/>
  </c:externalData>
  <c:userShapes r:id="rId3"/>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0387657284968289"/>
          <c:w val="0.852980199978582"/>
          <c:h val="0.620108967309807"/>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00"/>
        <c:overlap val="-27"/>
        <c:axId val="-614945680"/>
        <c:axId val="-614968720"/>
      </c:barChart>
      <c:catAx>
        <c:axId val="-614945680"/>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4968720"/>
        <c:crosses val="autoZero"/>
        <c:auto val="1"/>
        <c:lblAlgn val="ctr"/>
        <c:lblOffset val="100"/>
        <c:noMultiLvlLbl val="0"/>
      </c:catAx>
      <c:valAx>
        <c:axId val="-614968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a:t>
                </a:r>
                <a:r>
                  <a:rPr lang="en-US" sz="2000" b="1" baseline="0" dirty="0" smtClean="0">
                    <a:solidFill>
                      <a:schemeClr val="tx1"/>
                    </a:solidFill>
                  </a:rPr>
                  <a:t>HW CC</a:t>
                </a:r>
                <a:endParaRPr lang="en-US" sz="2000" b="1" dirty="0">
                  <a:solidFill>
                    <a:schemeClr val="tx1"/>
                  </a:solidFill>
                </a:endParaRP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4945680"/>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0387657284968289"/>
          <c:w val="0.852980199978582"/>
          <c:h val="0.620108967309807"/>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00"/>
        <c:overlap val="-27"/>
        <c:axId val="-616291632"/>
        <c:axId val="-616287040"/>
      </c:barChart>
      <c:catAx>
        <c:axId val="-616291632"/>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16287040"/>
        <c:crosses val="autoZero"/>
        <c:auto val="1"/>
        <c:lblAlgn val="ctr"/>
        <c:lblOffset val="100"/>
        <c:noMultiLvlLbl val="0"/>
      </c:catAx>
      <c:valAx>
        <c:axId val="-616287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a:t>
                </a:r>
                <a:r>
                  <a:rPr lang="en-US" sz="2000" b="1" baseline="0" dirty="0" smtClean="0">
                    <a:solidFill>
                      <a:schemeClr val="tx1"/>
                    </a:solidFill>
                  </a:rPr>
                  <a:t>HW CC</a:t>
                </a:r>
                <a:endParaRPr lang="en-US" sz="2000" b="1" dirty="0">
                  <a:solidFill>
                    <a:schemeClr val="tx1"/>
                  </a:solidFill>
                </a:endParaRP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6291632"/>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7354758878186"/>
          <c:y val="0.0553082205922432"/>
          <c:w val="0.747794886560091"/>
          <c:h val="0.711034567379786"/>
        </c:manualLayout>
      </c:layout>
      <c:barChart>
        <c:barDir val="col"/>
        <c:grouping val="clustered"/>
        <c:varyColors val="0"/>
        <c:ser>
          <c:idx val="0"/>
          <c:order val="0"/>
          <c:tx>
            <c:strRef>
              <c:f>'bw-aware'!$R$39</c:f>
              <c:strCache>
                <c:ptCount val="1"/>
                <c:pt idx="0">
                  <c:v>Average across General Purpose GPU Applications</c:v>
                </c:pt>
              </c:strCache>
            </c:strRef>
          </c:tx>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'bw-aware'!$Q$40:$Q$42</c:f>
              <c:strCache>
                <c:ptCount val="3"/>
                <c:pt idx="0">
                  <c:v>Local placement</c:v>
                </c:pt>
                <c:pt idx="1">
                  <c:v>Interleave placement</c:v>
                </c:pt>
                <c:pt idx="2">
                  <c:v>BW-AWARE placement</c:v>
                </c:pt>
              </c:strCache>
            </c:strRef>
          </c:cat>
          <c:val>
            <c:numRef>
              <c:f>'bw-aware'!$R$40:$R$42</c:f>
              <c:numCache>
                <c:formatCode>General</c:formatCode>
                <c:ptCount val="3"/>
                <c:pt idx="0">
                  <c:v>1.0</c:v>
                </c:pt>
                <c:pt idx="1">
                  <c:v>0.892857142857143</c:v>
                </c:pt>
                <c:pt idx="2">
                  <c:v>1.196428571428571</c:v>
                </c:pt>
              </c:numCache>
            </c:numRef>
          </c:val>
        </c:ser>
        <c:dLbls>
          <c:showLegendKey val="0"/>
          <c:showVal val="0"/>
          <c:showCatName val="0"/>
          <c:showSerName val="0"/>
          <c:showPercent val="0"/>
          <c:showBubbleSize val="0"/>
        </c:dLbls>
        <c:gapWidth val="219"/>
        <c:overlap val="-27"/>
        <c:axId val="-997990240"/>
        <c:axId val="-909408000"/>
      </c:barChart>
      <c:catAx>
        <c:axId val="-997990240"/>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09408000"/>
        <c:crosses val="autoZero"/>
        <c:auto val="1"/>
        <c:lblAlgn val="ctr"/>
        <c:lblOffset val="100"/>
        <c:noMultiLvlLbl val="0"/>
      </c:catAx>
      <c:valAx>
        <c:axId val="-909408000"/>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r>
                  <a:rPr lang="en-US" sz="1800">
                    <a:latin typeface="Calibri" charset="0"/>
                    <a:ea typeface="Calibri" charset="0"/>
                    <a:cs typeface="Calibri" charset="0"/>
                  </a:rPr>
                  <a:t>Throughput</a:t>
                </a:r>
                <a:r>
                  <a:rPr lang="en-US" sz="1800" baseline="0">
                    <a:latin typeface="Calibri" charset="0"/>
                    <a:ea typeface="Calibri" charset="0"/>
                    <a:cs typeface="Calibri" charset="0"/>
                  </a:rPr>
                  <a:t> Normalized</a:t>
                </a:r>
                <a:endParaRPr lang="en-US" sz="1800">
                  <a:latin typeface="Calibri" charset="0"/>
                  <a:ea typeface="Calibri" charset="0"/>
                  <a:cs typeface="Calibri" charset="0"/>
                </a:endParaRPr>
              </a:p>
            </c:rich>
          </c:tx>
          <c:layout>
            <c:manualLayout>
              <c:xMode val="edge"/>
              <c:yMode val="edge"/>
              <c:x val="0.0321695580569756"/>
              <c:y val="0.0703877223802518"/>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endParaRPr lang="en-US"/>
            </a:p>
          </c:txPr>
        </c:title>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997990240"/>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058195792944"/>
          <c:y val="0.267833537295845"/>
          <c:w val="0.784089450712023"/>
          <c:h val="0.398610491655846"/>
        </c:manualLayout>
      </c:layout>
      <c:lineChart>
        <c:grouping val="standard"/>
        <c:varyColors val="0"/>
        <c:ser>
          <c:idx val="0"/>
          <c:order val="0"/>
          <c:tx>
            <c:strRef>
              <c:f>'bw-lat-sense'!$AN$68</c:f>
              <c:strCache>
                <c:ptCount val="1"/>
                <c:pt idx="0">
                  <c:v>Average across General Purpose GPU apps</c:v>
                </c:pt>
              </c:strCache>
            </c:strRef>
          </c:tx>
          <c:spPr>
            <a:ln w="63500"/>
            <a:effectLst/>
          </c:spPr>
          <c:marker>
            <c:spPr>
              <a:effectLst/>
            </c:spPr>
          </c:marker>
          <c:cat>
            <c:numRef>
              <c:f>'bw-lat-sense'!$AM$69:$AM$79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'bw-lat-sense'!$AN$69:$AN$79</c:f>
              <c:numCache>
                <c:formatCode>General</c:formatCode>
                <c:ptCount val="11"/>
                <c:pt idx="0">
                  <c:v>1.027869912851864</c:v>
                </c:pt>
                <c:pt idx="1">
                  <c:v>1.022860064530101</c:v>
                </c:pt>
                <c:pt idx="2">
                  <c:v>1.02049286051018</c:v>
                </c:pt>
                <c:pt idx="3">
                  <c:v>1.010859061944542</c:v>
                </c:pt>
                <c:pt idx="4">
                  <c:v>1.006647502861988</c:v>
                </c:pt>
                <c:pt idx="5">
                  <c:v>1.0</c:v>
                </c:pt>
                <c:pt idx="6">
                  <c:v>0.995338028155869</c:v>
                </c:pt>
                <c:pt idx="7">
                  <c:v>0.989727504599872</c:v>
                </c:pt>
                <c:pt idx="8">
                  <c:v>0.983378038454422</c:v>
                </c:pt>
                <c:pt idx="9">
                  <c:v>0.975518374496081</c:v>
                </c:pt>
                <c:pt idx="10">
                  <c:v>0.971566684443344</c:v>
                </c:pt>
              </c:numCache>
            </c:numRef>
          </c:val>
          <c:smooth val="0"/>
        </c:ser>
        <c:dLbls>
          <c:showLegendKey val="0"/>
          <c:showVal val="0"/>
          <c:showCatName val="0"/>
          <c:showSerName val="0"/>
          <c:showPercent val="0"/>
          <c:showBubbleSize val="0"/>
        </c:dLbls>
        <c:marker val="1"/>
        <c:smooth val="0"/>
        <c:axId val="-632984176"/>
        <c:axId val="-632976624"/>
      </c:lineChart>
      <c:catAx>
        <c:axId val="-632984176"/>
        <c:scaling>
          <c:orientation val="minMax"/>
        </c:scaling>
        <c:delete val="0"/>
        <c:axPos val="b"/>
        <c:title>
          <c:tx>
            <c:rich>
              <a:bodyPr/>
              <a:lstStyle/>
              <a:p>
                <a:pPr>
                  <a:defRPr sz="1600" b="0"/>
                </a:pPr>
                <a:r>
                  <a:rPr lang="en-US" sz="1600" b="0" dirty="0"/>
                  <a:t>Memory Latency</a:t>
                </a:r>
                <a:r>
                  <a:rPr lang="en-US" sz="1600" b="0" baseline="0" dirty="0"/>
                  <a:t> (GPU cycles)</a:t>
                </a:r>
                <a:endParaRPr lang="en-US" sz="1600" b="0" dirty="0"/>
              </a:p>
            </c:rich>
          </c:tx>
          <c:layout>
            <c:manualLayout>
              <c:xMode val="edge"/>
              <c:yMode val="edge"/>
              <c:x val="0.296376718607889"/>
              <c:y val="0.787421628228704"/>
            </c:manualLayout>
          </c:layout>
          <c:overlay val="0"/>
        </c:title>
        <c:numFmt formatCode="General" sourceLinked="0"/>
        <c:majorTickMark val="out"/>
        <c:minorTickMark val="none"/>
        <c:tickLblPos val="nextTo"/>
        <c:txPr>
          <a:bodyPr/>
          <a:lstStyle/>
          <a:p>
            <a:pPr>
              <a:defRPr sz="1400" b="0"/>
            </a:pPr>
            <a:endParaRPr lang="en-US"/>
          </a:p>
        </c:txPr>
        <c:crossAx val="-632976624"/>
        <c:crosses val="autoZero"/>
        <c:auto val="1"/>
        <c:lblAlgn val="ctr"/>
        <c:lblOffset val="100"/>
        <c:noMultiLvlLbl val="0"/>
      </c:catAx>
      <c:valAx>
        <c:axId val="-632976624"/>
        <c:scaling>
          <c:orientation val="minMax"/>
          <c:min val="0.0"/>
        </c:scaling>
        <c:delete val="0"/>
        <c:axPos val="l"/>
        <c:majorGridlines/>
        <c:title>
          <c:tx>
            <c:rich>
              <a:bodyPr rot="-5400000" vert="horz"/>
              <a:lstStyle/>
              <a:p>
                <a:pPr>
                  <a:defRPr sz="2000" b="0">
                    <a:latin typeface="Calibri" charset="0"/>
                    <a:ea typeface="Calibri" charset="0"/>
                    <a:cs typeface="Calibri" charset="0"/>
                  </a:defRPr>
                </a:pPr>
                <a:r>
                  <a:rPr lang="en-US" sz="2000" b="0" dirty="0" smtClean="0">
                    <a:latin typeface="Calibri" charset="0"/>
                    <a:ea typeface="Calibri" charset="0"/>
                    <a:cs typeface="Calibri" charset="0"/>
                  </a:rPr>
                  <a:t>Throughput</a:t>
                </a:r>
                <a:endParaRPr lang="en-US" sz="2000" b="0" dirty="0">
                  <a:latin typeface="Calibri" charset="0"/>
                  <a:ea typeface="Calibri" charset="0"/>
                  <a:cs typeface="Calibri" charset="0"/>
                </a:endParaRPr>
              </a:p>
            </c:rich>
          </c:tx>
          <c:layout>
            <c:manualLayout>
              <c:xMode val="edge"/>
              <c:yMode val="edge"/>
              <c:x val="0.00766306335080619"/>
              <c:y val="0.229716349298069"/>
            </c:manualLayout>
          </c:layout>
          <c:overlay val="0"/>
        </c:title>
        <c:numFmt formatCode="General" sourceLinked="1"/>
        <c:majorTickMark val="out"/>
        <c:minorTickMark val="none"/>
        <c:tickLblPos val="nextTo"/>
        <c:txPr>
          <a:bodyPr/>
          <a:lstStyle/>
          <a:p>
            <a:pPr>
              <a:defRPr sz="1600"/>
            </a:pPr>
            <a:endParaRPr lang="en-US"/>
          </a:p>
        </c:txPr>
        <c:crossAx val="-632984176"/>
        <c:crosses val="autoZero"/>
        <c:crossBetween val="between"/>
      </c:valAx>
    </c:plotArea>
    <c:legend>
      <c:legendPos val="t"/>
      <c:layout>
        <c:manualLayout>
          <c:xMode val="edge"/>
          <c:yMode val="edge"/>
          <c:x val="0.151919526973782"/>
          <c:y val="0.151997477749045"/>
          <c:w val="0.848080473026218"/>
          <c:h val="0.141071019233994"/>
        </c:manualLayout>
      </c:layout>
      <c:overlay val="0"/>
      <c:txPr>
        <a:bodyPr/>
        <a:lstStyle/>
        <a:p>
          <a:pPr>
            <a:defRPr sz="1600">
              <a:latin typeface="Calibri" charset="0"/>
              <a:ea typeface="Calibri" charset="0"/>
              <a:cs typeface="Calibri" charset="0"/>
            </a:defRPr>
          </a:pPr>
          <a:endParaRPr lang="en-US"/>
        </a:p>
      </c:txPr>
    </c:legend>
    <c:plotVisOnly val="1"/>
    <c:dispBlanksAs val="gap"/>
    <c:showDLblsOverMax val="0"/>
  </c:chart>
  <c:spPr>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7354758878186"/>
          <c:y val="0.0553082205922432"/>
          <c:w val="0.747794886560091"/>
          <c:h val="0.711034567379786"/>
        </c:manualLayout>
      </c:layout>
      <c:barChart>
        <c:barDir val="col"/>
        <c:grouping val="clustered"/>
        <c:varyColors val="0"/>
        <c:ser>
          <c:idx val="0"/>
          <c:order val="0"/>
          <c:tx>
            <c:strRef>
              <c:f>'bw-aware'!$R$39</c:f>
              <c:strCache>
                <c:ptCount val="1"/>
                <c:pt idx="0">
                  <c:v>Average across General Purpose GPU Applications</c:v>
                </c:pt>
              </c:strCache>
            </c:strRef>
          </c:tx>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'bw-aware'!$Q$40:$Q$42</c:f>
              <c:strCache>
                <c:ptCount val="3"/>
                <c:pt idx="0">
                  <c:v>Local placement</c:v>
                </c:pt>
                <c:pt idx="1">
                  <c:v>Interleave placement</c:v>
                </c:pt>
                <c:pt idx="2">
                  <c:v>BW-AWARE placement</c:v>
                </c:pt>
              </c:strCache>
            </c:strRef>
          </c:cat>
          <c:val>
            <c:numRef>
              <c:f>'bw-aware'!$R$40:$R$42</c:f>
              <c:numCache>
                <c:formatCode>General</c:formatCode>
                <c:ptCount val="3"/>
                <c:pt idx="0">
                  <c:v>1.0</c:v>
                </c:pt>
                <c:pt idx="1">
                  <c:v>0.892857142857143</c:v>
                </c:pt>
                <c:pt idx="2">
                  <c:v>1.196428571428571</c:v>
                </c:pt>
              </c:numCache>
            </c:numRef>
          </c:val>
        </c:ser>
        <c:dLbls>
          <c:showLegendKey val="0"/>
          <c:showVal val="0"/>
          <c:showCatName val="0"/>
          <c:showSerName val="0"/>
          <c:showPercent val="0"/>
          <c:showBubbleSize val="0"/>
        </c:dLbls>
        <c:gapWidth val="219"/>
        <c:overlap val="-27"/>
        <c:axId val="-633654272"/>
        <c:axId val="-633649536"/>
      </c:barChart>
      <c:catAx>
        <c:axId val="-633654272"/>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33649536"/>
        <c:crosses val="autoZero"/>
        <c:auto val="1"/>
        <c:lblAlgn val="ctr"/>
        <c:lblOffset val="100"/>
        <c:noMultiLvlLbl val="0"/>
      </c:catAx>
      <c:valAx>
        <c:axId val="-63364953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r>
                  <a:rPr lang="en-US" sz="1800">
                    <a:latin typeface="Calibri" charset="0"/>
                    <a:ea typeface="Calibri" charset="0"/>
                    <a:cs typeface="Calibri" charset="0"/>
                  </a:rPr>
                  <a:t>Throughput</a:t>
                </a:r>
                <a:r>
                  <a:rPr lang="en-US" sz="1800" baseline="0">
                    <a:latin typeface="Calibri" charset="0"/>
                    <a:ea typeface="Calibri" charset="0"/>
                    <a:cs typeface="Calibri" charset="0"/>
                  </a:rPr>
                  <a:t> Normalized</a:t>
                </a:r>
                <a:endParaRPr lang="en-US" sz="1800">
                  <a:latin typeface="Calibri" charset="0"/>
                  <a:ea typeface="Calibri" charset="0"/>
                  <a:cs typeface="Calibri" charset="0"/>
                </a:endParaRPr>
              </a:p>
            </c:rich>
          </c:tx>
          <c:layout>
            <c:manualLayout>
              <c:xMode val="edge"/>
              <c:yMode val="edge"/>
              <c:x val="0.0321695580569756"/>
              <c:y val="0.0703877223802518"/>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endParaRPr lang="en-US"/>
            </a:p>
          </c:txPr>
        </c:title>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633654272"/>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7354758878186"/>
          <c:y val="0.0553082205922432"/>
          <c:w val="0.747794886560091"/>
          <c:h val="0.711034567379786"/>
        </c:manualLayout>
      </c:layout>
      <c:barChart>
        <c:barDir val="col"/>
        <c:grouping val="clustered"/>
        <c:varyColors val="0"/>
        <c:ser>
          <c:idx val="0"/>
          <c:order val="0"/>
          <c:tx>
            <c:strRef>
              <c:f>'bw-aware'!$R$39</c:f>
              <c:strCache>
                <c:ptCount val="1"/>
                <c:pt idx="0">
                  <c:v>Average across General Purpose GPU Applications</c:v>
                </c:pt>
              </c:strCache>
            </c:strRef>
          </c:tx>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'bw-aware'!$Q$40:$Q$42</c:f>
              <c:strCache>
                <c:ptCount val="3"/>
                <c:pt idx="0">
                  <c:v>Local placement</c:v>
                </c:pt>
                <c:pt idx="1">
                  <c:v>Interleave placement</c:v>
                </c:pt>
                <c:pt idx="2">
                  <c:v>BW-AWARE placement</c:v>
                </c:pt>
              </c:strCache>
            </c:strRef>
          </c:cat>
          <c:val>
            <c:numRef>
              <c:f>'bw-aware'!$R$40:$R$42</c:f>
              <c:numCache>
                <c:formatCode>General</c:formatCode>
                <c:ptCount val="3"/>
                <c:pt idx="0">
                  <c:v>1.0</c:v>
                </c:pt>
                <c:pt idx="1">
                  <c:v>0.892857142857143</c:v>
                </c:pt>
                <c:pt idx="2">
                  <c:v>1.196428571428571</c:v>
                </c:pt>
              </c:numCache>
            </c:numRef>
          </c:val>
        </c:ser>
        <c:dLbls>
          <c:showLegendKey val="0"/>
          <c:showVal val="0"/>
          <c:showCatName val="0"/>
          <c:showSerName val="0"/>
          <c:showPercent val="0"/>
          <c:showBubbleSize val="0"/>
        </c:dLbls>
        <c:gapWidth val="219"/>
        <c:overlap val="-27"/>
        <c:axId val="-912196816"/>
        <c:axId val="-911968096"/>
      </c:barChart>
      <c:catAx>
        <c:axId val="-912196816"/>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11968096"/>
        <c:crosses val="autoZero"/>
        <c:auto val="1"/>
        <c:lblAlgn val="ctr"/>
        <c:lblOffset val="100"/>
        <c:noMultiLvlLbl val="0"/>
      </c:catAx>
      <c:valAx>
        <c:axId val="-91196809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r>
                  <a:rPr lang="en-US" sz="1800">
                    <a:latin typeface="Calibri" charset="0"/>
                    <a:ea typeface="Calibri" charset="0"/>
                    <a:cs typeface="Calibri" charset="0"/>
                  </a:rPr>
                  <a:t>Throughput</a:t>
                </a:r>
                <a:r>
                  <a:rPr lang="en-US" sz="1800" baseline="0">
                    <a:latin typeface="Calibri" charset="0"/>
                    <a:ea typeface="Calibri" charset="0"/>
                    <a:cs typeface="Calibri" charset="0"/>
                  </a:rPr>
                  <a:t> Normalized</a:t>
                </a:r>
                <a:endParaRPr lang="en-US" sz="1800">
                  <a:latin typeface="Calibri" charset="0"/>
                  <a:ea typeface="Calibri" charset="0"/>
                  <a:cs typeface="Calibri" charset="0"/>
                </a:endParaRPr>
              </a:p>
            </c:rich>
          </c:tx>
          <c:layout>
            <c:manualLayout>
              <c:xMode val="edge"/>
              <c:yMode val="edge"/>
              <c:x val="0.0321695580569756"/>
              <c:y val="0.0703877223802518"/>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endParaRPr lang="en-US"/>
            </a:p>
          </c:txPr>
        </c:title>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912196816"/>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0399532388485"/>
          <c:y val="0.0619561622032655"/>
          <c:w val="0.790789820176286"/>
          <c:h val="0.720187710623672"/>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rgbClr val="5B9BD5">
                  <a:lumMod val="60000"/>
                  <a:lumOff val="40000"/>
                </a:srgbClr>
              </a:solidFill>
              <a:ln>
                <a:solidFill>
                  <a:schemeClr val="tx2">
                    <a:lumMod val="75000"/>
                  </a:schemeClr>
                </a:solidFill>
              </a:ln>
              <a:effectLst/>
            </c:spPr>
          </c:dPt>
          <c:dPt>
            <c:idx val="2"/>
            <c:invertIfNegative val="0"/>
            <c:bubble3D val="0"/>
            <c:spPr>
              <a:solidFill>
                <a:srgbClr val="5B9BD5">
                  <a:lumMod val="50000"/>
                </a:srgb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Sheet1!$I$7:$K$7</c:f>
              <c:strCache>
                <c:ptCount val="3"/>
                <c:pt idx="0">
                  <c:v>Local Placement</c:v>
                </c:pt>
                <c:pt idx="1">
                  <c:v>BW-AWARE w/ HW Cache Coherence</c:v>
                </c:pt>
                <c:pt idx="2">
                  <c:v>BW-AWARE w/ Selective GPU Caching</c:v>
                </c:pt>
              </c:strCache>
            </c:strRef>
          </c:cat>
          <c:val>
            <c:numRef>
              <c:f>Sheet1!$I$8:$K$8</c:f>
              <c:numCache>
                <c:formatCode>General</c:formatCode>
                <c:ptCount val="3"/>
                <c:pt idx="0">
                  <c:v>1.0</c:v>
                </c:pt>
                <c:pt idx="1">
                  <c:v>1.2</c:v>
                </c:pt>
                <c:pt idx="2">
                  <c:v>1.116</c:v>
                </c:pt>
              </c:numCache>
            </c:numRef>
          </c:val>
        </c:ser>
        <c:dLbls>
          <c:showLegendKey val="0"/>
          <c:showVal val="0"/>
          <c:showCatName val="0"/>
          <c:showSerName val="0"/>
          <c:showPercent val="0"/>
          <c:showBubbleSize val="0"/>
        </c:dLbls>
        <c:gapWidth val="219"/>
        <c:overlap val="-27"/>
        <c:axId val="-641597968"/>
        <c:axId val="-652157648"/>
      </c:barChart>
      <c:catAx>
        <c:axId val="-64159796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alibri" charset="0"/>
                <a:ea typeface="Calibri" charset="0"/>
                <a:cs typeface="Calibri" charset="0"/>
              </a:defRPr>
            </a:pPr>
            <a:endParaRPr lang="en-US"/>
          </a:p>
        </c:txPr>
        <c:crossAx val="-652157648"/>
        <c:crosses val="autoZero"/>
        <c:auto val="1"/>
        <c:lblAlgn val="ctr"/>
        <c:lblOffset val="100"/>
        <c:noMultiLvlLbl val="0"/>
      </c:catAx>
      <c:valAx>
        <c:axId val="-652157648"/>
        <c:scaling>
          <c:orientation val="minMax"/>
          <c:max val="1.2"/>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t>Throughput</a:t>
                </a:r>
                <a:r>
                  <a:rPr lang="en-US" baseline="0" dirty="0" smtClean="0"/>
                  <a:t> Normalized</a:t>
                </a:r>
                <a:endParaRPr lang="en-US" dirty="0"/>
              </a:p>
            </c:rich>
          </c:tx>
          <c:layout>
            <c:manualLayout>
              <c:xMode val="edge"/>
              <c:yMode val="edge"/>
              <c:x val="0.0253500266474689"/>
              <c:y val="0.0619561622032655"/>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41597968"/>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4468943685943"/>
          <c:y val="0.173562828517005"/>
          <c:w val="0.732678710668012"/>
          <c:h val="0.611206637401906"/>
        </c:manualLayout>
      </c:layout>
      <c:lineChart>
        <c:grouping val="standard"/>
        <c:varyColors val="0"/>
        <c:ser>
          <c:idx val="0"/>
          <c:order val="0"/>
          <c:tx>
            <c:strRef>
              <c:f>'Accessed bit'!$D$5</c:f>
              <c:strCache>
                <c:ptCount val="1"/>
                <c:pt idx="0">
                  <c:v>Redis</c:v>
                </c:pt>
              </c:strCache>
            </c:strRef>
          </c:tx>
          <c:spPr>
            <a:effectLst/>
          </c:spPr>
          <c:marker>
            <c:spPr>
              <a:effectLst/>
            </c:spPr>
          </c:marker>
          <c:cat>
            <c:numRef>
              <c:f>'Accessed bit'!$C$6:$C$11</c:f>
              <c:numCache>
                <c:formatCode>General</c:formatCode>
                <c:ptCount val="6"/>
                <c:pt idx="0">
                  <c:v>1.0</c:v>
                </c:pt>
                <c:pt idx="1">
                  <c:v>2.0</c:v>
                </c:pt>
                <c:pt idx="2">
                  <c:v>5.0</c:v>
                </c:pt>
                <c:pt idx="3">
                  <c:v>7.0</c:v>
                </c:pt>
                <c:pt idx="4">
                  <c:v>10.0</c:v>
                </c:pt>
                <c:pt idx="5">
                  <c:v>20.0</c:v>
                </c:pt>
              </c:numCache>
            </c:numRef>
          </c:cat>
          <c:val>
            <c:numRef>
              <c:f>'Accessed bit'!$D$6:$D$11</c:f>
              <c:numCache>
                <c:formatCode>General</c:formatCode>
                <c:ptCount val="6"/>
                <c:pt idx="0">
                  <c:v>31.0</c:v>
                </c:pt>
                <c:pt idx="1">
                  <c:v>23.0</c:v>
                </c:pt>
                <c:pt idx="2">
                  <c:v>10.0</c:v>
                </c:pt>
                <c:pt idx="3">
                  <c:v>4.0</c:v>
                </c:pt>
                <c:pt idx="4">
                  <c:v>0.95</c:v>
                </c:pt>
                <c:pt idx="5">
                  <c:v>0.94</c:v>
                </c:pt>
              </c:numCache>
            </c:numRef>
          </c:val>
          <c:smooth val="0"/>
        </c:ser>
        <c:dLbls>
          <c:showLegendKey val="0"/>
          <c:showVal val="0"/>
          <c:showCatName val="0"/>
          <c:showSerName val="0"/>
          <c:showPercent val="0"/>
          <c:showBubbleSize val="0"/>
        </c:dLbls>
        <c:marker val="1"/>
        <c:smooth val="0"/>
        <c:axId val="-635288656"/>
        <c:axId val="-650087520"/>
      </c:lineChart>
      <c:catAx>
        <c:axId val="-635288656"/>
        <c:scaling>
          <c:orientation val="minMax"/>
        </c:scaling>
        <c:delete val="0"/>
        <c:axPos val="b"/>
        <c:title>
          <c:tx>
            <c:rich>
              <a:bodyPr/>
              <a:lstStyle/>
              <a:p>
                <a:pPr>
                  <a:defRPr sz="2000">
                    <a:latin typeface="Calibri" charset="0"/>
                    <a:ea typeface="Calibri" charset="0"/>
                    <a:cs typeface="Calibri" charset="0"/>
                  </a:defRPr>
                </a:pPr>
                <a:r>
                  <a:rPr lang="en-US" sz="2000">
                    <a:latin typeface="Calibri" charset="0"/>
                    <a:ea typeface="Calibri" charset="0"/>
                    <a:cs typeface="Calibri" charset="0"/>
                  </a:rPr>
                  <a:t>Scan</a:t>
                </a:r>
                <a:r>
                  <a:rPr lang="en-US" sz="2000" baseline="0">
                    <a:latin typeface="Calibri" charset="0"/>
                    <a:ea typeface="Calibri" charset="0"/>
                    <a:cs typeface="Calibri" charset="0"/>
                  </a:rPr>
                  <a:t> interval for "Accessed" bit (sec)</a:t>
                </a:r>
                <a:endParaRPr lang="en-US" sz="2000">
                  <a:latin typeface="Calibri" charset="0"/>
                  <a:ea typeface="Calibri" charset="0"/>
                  <a:cs typeface="Calibri" charset="0"/>
                </a:endParaRPr>
              </a:p>
            </c:rich>
          </c:tx>
          <c:layout>
            <c:manualLayout>
              <c:xMode val="edge"/>
              <c:yMode val="edge"/>
              <c:x val="0.204012463433879"/>
              <c:y val="0.878870520137125"/>
            </c:manualLayout>
          </c:layout>
          <c:overlay val="0"/>
        </c:title>
        <c:numFmt formatCode="General" sourceLinked="0"/>
        <c:majorTickMark val="out"/>
        <c:minorTickMark val="none"/>
        <c:tickLblPos val="nextTo"/>
        <c:txPr>
          <a:bodyPr/>
          <a:lstStyle/>
          <a:p>
            <a:pPr>
              <a:defRPr sz="1800">
                <a:latin typeface="Calibri" charset="0"/>
                <a:ea typeface="Calibri" charset="0"/>
                <a:cs typeface="Calibri" charset="0"/>
              </a:defRPr>
            </a:pPr>
            <a:endParaRPr lang="en-US"/>
          </a:p>
        </c:txPr>
        <c:crossAx val="-650087520"/>
        <c:crosses val="autoZero"/>
        <c:auto val="1"/>
        <c:lblAlgn val="ctr"/>
        <c:lblOffset val="100"/>
        <c:noMultiLvlLbl val="0"/>
      </c:catAx>
      <c:valAx>
        <c:axId val="-650087520"/>
        <c:scaling>
          <c:orientation val="minMax"/>
        </c:scaling>
        <c:delete val="0"/>
        <c:axPos val="l"/>
        <c:majorGridlines/>
        <c:title>
          <c:tx>
            <c:rich>
              <a:bodyPr rot="-5400000" vert="horz"/>
              <a:lstStyle/>
              <a:p>
                <a:pPr>
                  <a:defRPr sz="2000"/>
                </a:pPr>
                <a:r>
                  <a:rPr lang="en-US" sz="2000" dirty="0"/>
                  <a:t>Performance</a:t>
                </a:r>
                <a:r>
                  <a:rPr lang="en-US" sz="2000" baseline="0" dirty="0"/>
                  <a:t> </a:t>
                </a:r>
                <a:r>
                  <a:rPr lang="en-US" sz="2000" baseline="0" dirty="0" smtClean="0"/>
                  <a:t>slowdown due to scanning </a:t>
                </a:r>
                <a:r>
                  <a:rPr lang="en-US" sz="2000" baseline="0" dirty="0"/>
                  <a:t>(%)</a:t>
                </a:r>
                <a:endParaRPr lang="en-US" sz="2000" dirty="0"/>
              </a:p>
            </c:rich>
          </c:tx>
          <c:layout>
            <c:manualLayout>
              <c:xMode val="edge"/>
              <c:yMode val="edge"/>
              <c:x val="0.01945878454351"/>
              <c:y val="0.138916030900651"/>
            </c:manualLayout>
          </c:layout>
          <c:overlay val="0"/>
        </c:title>
        <c:numFmt formatCode="General" sourceLinked="1"/>
        <c:majorTickMark val="out"/>
        <c:minorTickMark val="none"/>
        <c:tickLblPos val="nextTo"/>
        <c:txPr>
          <a:bodyPr/>
          <a:lstStyle/>
          <a:p>
            <a:pPr>
              <a:defRPr sz="1800"/>
            </a:pPr>
            <a:endParaRPr lang="en-US"/>
          </a:p>
        </c:txPr>
        <c:crossAx val="-635288656"/>
        <c:crosses val="autoZero"/>
        <c:crossBetween val="between"/>
      </c:valAx>
    </c:plotArea>
    <c:legend>
      <c:legendPos val="t"/>
      <c:layout>
        <c:manualLayout>
          <c:xMode val="edge"/>
          <c:yMode val="edge"/>
          <c:x val="0.409743345325067"/>
          <c:y val="0.175020734824296"/>
          <c:w val="0.219853351275006"/>
          <c:h val="0.0842393157972876"/>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4220648288801"/>
          <c:y val="0.229516648679022"/>
          <c:w val="0.797991045381214"/>
          <c:h val="0.556966207695312"/>
        </c:manualLayout>
      </c:layout>
      <c:lineChart>
        <c:grouping val="standard"/>
        <c:varyColors val="0"/>
        <c:ser>
          <c:idx val="1"/>
          <c:order val="0"/>
          <c:tx>
            <c:strRef>
              <c:f>'thp-nothp'!$H$83</c:f>
              <c:strCache>
                <c:ptCount val="1"/>
                <c:pt idx="0">
                  <c:v>Cassandra</c:v>
                </c:pt>
              </c:strCache>
            </c:strRef>
          </c:tx>
          <c:spPr>
            <a:ln w="38100" cap="rnd">
              <a:solidFill>
                <a:srgbClr val="EB3D37"/>
              </a:solidFill>
              <a:round/>
            </a:ln>
            <a:effectLst/>
          </c:spPr>
          <c:marker>
            <c:symbol val="circle"/>
            <c:size val="10"/>
            <c:spPr>
              <a:solidFill>
                <a:srgbClr val="EB3D37"/>
              </a:solidFill>
              <a:ln w="9525">
                <a:solidFill>
                  <a:srgbClr val="EB3D37"/>
                </a:solidFill>
              </a:ln>
              <a:effectLst/>
            </c:spPr>
          </c:marker>
          <c:cat>
            <c:numRef>
              <c:f>'thp-nothp'!$I$81:$K$81</c:f>
              <c:numCache>
                <c:formatCode>General</c:formatCode>
                <c:ptCount val="3"/>
                <c:pt idx="0">
                  <c:v>3.0</c:v>
                </c:pt>
                <c:pt idx="1">
                  <c:v>6.0</c:v>
                </c:pt>
                <c:pt idx="2">
                  <c:v>10.0</c:v>
                </c:pt>
              </c:numCache>
            </c:numRef>
          </c:cat>
          <c:val>
            <c:numRef>
              <c:f>'thp-nothp'!$I$83:$K$83</c:f>
              <c:numCache>
                <c:formatCode>General</c:formatCode>
                <c:ptCount val="3"/>
                <c:pt idx="0">
                  <c:v>45.0</c:v>
                </c:pt>
                <c:pt idx="1">
                  <c:v>54.0</c:v>
                </c:pt>
                <c:pt idx="2">
                  <c:v>60.0</c:v>
                </c:pt>
              </c:numCache>
            </c:numRef>
          </c:val>
          <c:smooth val="0"/>
        </c:ser>
        <c:ser>
          <c:idx val="3"/>
          <c:order val="1"/>
          <c:tx>
            <c:strRef>
              <c:f>'thp-nothp'!$H$85</c:f>
              <c:strCache>
                <c:ptCount val="1"/>
                <c:pt idx="0">
                  <c:v>MySQL-TPCC</c:v>
                </c:pt>
              </c:strCache>
            </c:strRef>
          </c:tx>
          <c:spPr>
            <a:ln w="38100" cap="rnd">
              <a:solidFill>
                <a:schemeClr val="accent4"/>
              </a:solidFill>
              <a:round/>
            </a:ln>
            <a:effectLst/>
          </c:spPr>
          <c:marker>
            <c:symbol val="plus"/>
            <c:size val="10"/>
            <c:spPr>
              <a:noFill/>
              <a:ln w="28575">
                <a:solidFill>
                  <a:schemeClr val="accent4"/>
                </a:solidFill>
              </a:ln>
              <a:effectLst/>
            </c:spPr>
          </c:marker>
          <c:cat>
            <c:numRef>
              <c:f>'thp-nothp'!$I$81:$K$81</c:f>
              <c:numCache>
                <c:formatCode>General</c:formatCode>
                <c:ptCount val="3"/>
                <c:pt idx="0">
                  <c:v>3.0</c:v>
                </c:pt>
                <c:pt idx="1">
                  <c:v>6.0</c:v>
                </c:pt>
                <c:pt idx="2">
                  <c:v>10.0</c:v>
                </c:pt>
              </c:numCache>
            </c:numRef>
          </c:cat>
          <c:val>
            <c:numRef>
              <c:f>'thp-nothp'!$I$85:$K$85</c:f>
              <c:numCache>
                <c:formatCode>General</c:formatCode>
                <c:ptCount val="3"/>
                <c:pt idx="0">
                  <c:v>50.0</c:v>
                </c:pt>
                <c:pt idx="1">
                  <c:v>57.0</c:v>
                </c:pt>
                <c:pt idx="2">
                  <c:v>61.0</c:v>
                </c:pt>
              </c:numCache>
            </c:numRef>
          </c:val>
          <c:smooth val="0"/>
        </c:ser>
        <c:ser>
          <c:idx val="4"/>
          <c:order val="2"/>
          <c:tx>
            <c:strRef>
              <c:f>'thp-nothp'!$H$86</c:f>
              <c:strCache>
                <c:ptCount val="1"/>
                <c:pt idx="0">
                  <c:v>Redis</c:v>
                </c:pt>
              </c:strCache>
            </c:strRef>
          </c:tx>
          <c:spPr>
            <a:ln w="38100" cap="rnd">
              <a:solidFill>
                <a:schemeClr val="accent5"/>
              </a:solidFill>
              <a:round/>
            </a:ln>
            <a:effectLst/>
          </c:spPr>
          <c:marker>
            <c:symbol val="square"/>
            <c:size val="10"/>
            <c:spPr>
              <a:solidFill>
                <a:schemeClr val="accent5"/>
              </a:solidFill>
              <a:ln w="9525">
                <a:solidFill>
                  <a:schemeClr val="accent5"/>
                </a:solidFill>
              </a:ln>
              <a:effectLst/>
            </c:spPr>
          </c:marker>
          <c:cat>
            <c:numRef>
              <c:f>'thp-nothp'!$I$81:$K$81</c:f>
              <c:numCache>
                <c:formatCode>General</c:formatCode>
                <c:ptCount val="3"/>
                <c:pt idx="0">
                  <c:v>3.0</c:v>
                </c:pt>
                <c:pt idx="1">
                  <c:v>6.0</c:v>
                </c:pt>
                <c:pt idx="2">
                  <c:v>10.0</c:v>
                </c:pt>
              </c:numCache>
            </c:numRef>
          </c:cat>
          <c:val>
            <c:numRef>
              <c:f>'thp-nothp'!$I$86:$K$86</c:f>
              <c:numCache>
                <c:formatCode>General</c:formatCode>
                <c:ptCount val="3"/>
                <c:pt idx="0">
                  <c:v>10.0</c:v>
                </c:pt>
                <c:pt idx="1">
                  <c:v>25.0</c:v>
                </c:pt>
                <c:pt idx="2">
                  <c:v>32.0</c:v>
                </c:pt>
              </c:numCache>
            </c:numRef>
          </c:val>
          <c:smooth val="0"/>
        </c:ser>
        <c:dLbls>
          <c:showLegendKey val="0"/>
          <c:showVal val="0"/>
          <c:showCatName val="0"/>
          <c:showSerName val="0"/>
          <c:showPercent val="0"/>
          <c:showBubbleSize val="0"/>
        </c:dLbls>
        <c:marker val="1"/>
        <c:smooth val="0"/>
        <c:axId val="-620669872"/>
        <c:axId val="-630549232"/>
      </c:lineChart>
      <c:catAx>
        <c:axId val="-6206698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Specified tolerable slowdown (%)</a:t>
                </a:r>
              </a:p>
            </c:rich>
          </c:tx>
          <c:layout>
            <c:manualLayout>
              <c:xMode val="edge"/>
              <c:yMode val="edge"/>
              <c:x val="0.283033532336278"/>
              <c:y val="0.86646840712554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30549232"/>
        <c:crosses val="autoZero"/>
        <c:auto val="1"/>
        <c:lblAlgn val="ctr"/>
        <c:lblOffset val="100"/>
        <c:noMultiLvlLbl val="0"/>
      </c:catAx>
      <c:valAx>
        <c:axId val="-630549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Fraction of cold</a:t>
                </a:r>
                <a:r>
                  <a:rPr lang="en-US" sz="2000" baseline="0"/>
                  <a:t> data (%)</a:t>
                </a:r>
                <a:endParaRPr lang="en-US" sz="200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20669872"/>
        <c:crosses val="autoZero"/>
        <c:crossBetween val="between"/>
      </c:valAx>
      <c:spPr>
        <a:noFill/>
        <a:ln>
          <a:noFill/>
        </a:ln>
        <a:effectLst/>
      </c:spPr>
    </c:plotArea>
    <c:legend>
      <c:legendPos val="t"/>
      <c:layout>
        <c:manualLayout>
          <c:xMode val="edge"/>
          <c:yMode val="edge"/>
          <c:x val="0.0270631871168332"/>
          <c:y val="0.0225298292944105"/>
          <c:w val="0.916047403144406"/>
          <c:h val="0.20961759146790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117429950546"/>
          <c:y val="0.211528611971678"/>
          <c:w val="0.825776029689968"/>
          <c:h val="0.538204094340559"/>
        </c:manualLayout>
      </c:layout>
      <c:barChart>
        <c:barDir val="col"/>
        <c:grouping val="clustered"/>
        <c:varyColors val="0"/>
        <c:ser>
          <c:idx val="1"/>
          <c:order val="0"/>
          <c:tx>
            <c:strRef>
              <c:f>Sheet1!$C$16</c:f>
              <c:strCache>
                <c:ptCount val="1"/>
                <c:pt idx="0">
                  <c:v>Naive Selective Caching</c:v>
                </c:pt>
              </c:strCache>
            </c:strRef>
          </c:tx>
          <c:spPr>
            <a:solidFill>
              <a:srgbClr val="DAEDEF">
                <a:lumMod val="75000"/>
              </a:srgbClr>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dLbls>
          <c:showLegendKey val="0"/>
          <c:showVal val="0"/>
          <c:showCatName val="0"/>
          <c:showSerName val="0"/>
          <c:showPercent val="0"/>
          <c:showBubbleSize val="0"/>
        </c:dLbls>
        <c:gapWidth val="150"/>
        <c:axId val="-620014560"/>
        <c:axId val="-620010432"/>
      </c:barChart>
      <c:catAx>
        <c:axId val="-620014560"/>
        <c:scaling>
          <c:orientation val="minMax"/>
        </c:scaling>
        <c:delete val="0"/>
        <c:axPos val="b"/>
        <c:numFmt formatCode="General" sourceLinked="0"/>
        <c:majorTickMark val="out"/>
        <c:minorTickMark val="none"/>
        <c:tickLblPos val="nextTo"/>
        <c:txPr>
          <a:bodyPr/>
          <a:lstStyle/>
          <a:p>
            <a:pPr>
              <a:defRPr sz="1600"/>
            </a:pPr>
            <a:endParaRPr lang="en-US"/>
          </a:p>
        </c:txPr>
        <c:crossAx val="-620010432"/>
        <c:crosses val="autoZero"/>
        <c:auto val="1"/>
        <c:lblAlgn val="ctr"/>
        <c:lblOffset val="100"/>
        <c:noMultiLvlLbl val="0"/>
      </c:catAx>
      <c:valAx>
        <c:axId val="-620010432"/>
        <c:scaling>
          <c:orientation val="minMax"/>
        </c:scaling>
        <c:delete val="0"/>
        <c:axPos val="l"/>
        <c:majorGridlines/>
        <c:title>
          <c:tx>
            <c:rich>
              <a:bodyPr/>
              <a:lstStyle/>
              <a:p>
                <a:pPr>
                  <a:defRPr sz="1800"/>
                </a:pPr>
                <a:r>
                  <a:rPr lang="en-US" sz="1800" dirty="0" smtClean="0"/>
                  <a:t>Performance</a:t>
                </a:r>
                <a:r>
                  <a:rPr lang="en-US" sz="1800" baseline="0" dirty="0" smtClean="0"/>
                  <a:t> Relative to HW Cache Coherence</a:t>
                </a:r>
                <a:endParaRPr lang="en-US" sz="1800" dirty="0"/>
              </a:p>
            </c:rich>
          </c:tx>
          <c:layout>
            <c:manualLayout>
              <c:xMode val="edge"/>
              <c:yMode val="edge"/>
              <c:x val="0.0154996606155496"/>
              <c:y val="0.147301368130288"/>
            </c:manualLayout>
          </c:layout>
          <c:overlay val="0"/>
        </c:title>
        <c:numFmt formatCode="General" sourceLinked="1"/>
        <c:majorTickMark val="out"/>
        <c:minorTickMark val="none"/>
        <c:tickLblPos val="nextTo"/>
        <c:txPr>
          <a:bodyPr/>
          <a:lstStyle/>
          <a:p>
            <a:pPr>
              <a:defRPr sz="1600"/>
            </a:pPr>
            <a:endParaRPr lang="en-US"/>
          </a:p>
        </c:txPr>
        <c:crossAx val="-620014560"/>
        <c:crosses val="autoZero"/>
        <c:crossBetween val="between"/>
      </c:valAx>
    </c:plotArea>
    <c:plotVisOnly val="1"/>
    <c:dispBlanksAs val="gap"/>
    <c:showDLblsOverMax val="0"/>
  </c:chart>
  <c:spPr>
    <a:ln>
      <a:noFill/>
    </a:ln>
  </c:sp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228706395412376"/>
          <c:w val="0.852980199978582"/>
          <c:h val="0.619114981731515"/>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219"/>
        <c:overlap val="-27"/>
        <c:axId val="-618376528"/>
        <c:axId val="-631687648"/>
      </c:barChart>
      <c:catAx>
        <c:axId val="-61837652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31687648"/>
        <c:crosses val="autoZero"/>
        <c:auto val="1"/>
        <c:lblAlgn val="ctr"/>
        <c:lblOffset val="100"/>
        <c:noMultiLvlLbl val="0"/>
      </c:catAx>
      <c:valAx>
        <c:axId val="-631687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a:solidFill>
                      <a:schemeClr val="tx1"/>
                    </a:solidFill>
                  </a:rPr>
                  <a:t>Performance</a:t>
                </a:r>
                <a:r>
                  <a:rPr lang="en-US" sz="2000" b="1" baseline="0">
                    <a:solidFill>
                      <a:schemeClr val="tx1"/>
                    </a:solidFill>
                  </a:rPr>
                  <a:t> wrt HW Cache Coherence</a:t>
                </a:r>
                <a:endParaRPr lang="en-US" sz="2000" b="1">
                  <a:solidFill>
                    <a:schemeClr val="tx1"/>
                  </a:solidFill>
                </a:endParaRP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8376528"/>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0.62345</cdr:x>
      <cdr:y>0.30906</cdr:y>
    </cdr:from>
    <cdr:to>
      <cdr:x>0.66247</cdr:x>
      <cdr:y>0.4802</cdr:y>
    </cdr:to>
    <cdr:sp macro="" textlink="">
      <cdr:nvSpPr>
        <cdr:cNvPr id="5" name="Oval 4"/>
        <cdr:cNvSpPr/>
      </cdr:nvSpPr>
      <cdr:spPr>
        <a:xfrm xmlns:a="http://schemas.openxmlformats.org/drawingml/2006/main">
          <a:off x="3095794" y="844010"/>
          <a:ext cx="193757" cy="467365"/>
        </a:xfrm>
        <a:prstGeom xmlns:a="http://schemas.openxmlformats.org/drawingml/2006/main" prst="ellipse">
          <a:avLst/>
        </a:prstGeom>
        <a:noFill xmlns:a="http://schemas.openxmlformats.org/drawingml/2006/main"/>
        <a:ln xmlns:a="http://schemas.openxmlformats.org/drawingml/2006/main">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0.64456</cdr:x>
      <cdr:y>0.39238</cdr:y>
    </cdr:from>
    <cdr:to>
      <cdr:x>0.84646</cdr:x>
      <cdr:y>0.52724</cdr:y>
    </cdr:to>
    <cdr:sp macro="" textlink="">
      <cdr:nvSpPr>
        <cdr:cNvPr id="3" name="TextBox 2"/>
        <cdr:cNvSpPr txBox="1"/>
      </cdr:nvSpPr>
      <cdr:spPr>
        <a:xfrm xmlns:a="http://schemas.openxmlformats.org/drawingml/2006/main">
          <a:off x="3086460" y="1071548"/>
          <a:ext cx="966802" cy="368289"/>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sz="1600"/>
            <a:t>Baseline</a:t>
          </a:r>
        </a:p>
      </cdr:txBody>
    </cdr:sp>
  </cdr:relSizeAnchor>
</c:userShapes>
</file>

<file path=ppt/drawings/drawing2.xml><?xml version="1.0" encoding="utf-8"?>
<c:userShapes xmlns:c="http://schemas.openxmlformats.org/drawingml/2006/chart">
  <cdr:relSizeAnchor xmlns:cdr="http://schemas.openxmlformats.org/drawingml/2006/chartDrawing">
    <cdr:from>
      <cdr:x>0.19464</cdr:x>
      <cdr:y>0.22472</cdr:y>
    </cdr:from>
    <cdr:to>
      <cdr:x>0.23489</cdr:x>
      <cdr:y>0.303</cdr:y>
    </cdr:to>
    <cdr:sp macro="" textlink="">
      <cdr:nvSpPr>
        <cdr:cNvPr id="2" name="Oval 1"/>
        <cdr:cNvSpPr/>
      </cdr:nvSpPr>
      <cdr:spPr>
        <a:xfrm xmlns:a="http://schemas.openxmlformats.org/drawingml/2006/main">
          <a:off x="1146783" y="904407"/>
          <a:ext cx="237158" cy="3150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0.3589</cdr:x>
      <cdr:y>0.15361</cdr:y>
    </cdr:from>
    <cdr:to>
      <cdr:x>0.40368</cdr:x>
      <cdr:y>0.24086</cdr:y>
    </cdr:to>
    <cdr:sp macro="" textlink="">
      <cdr:nvSpPr>
        <cdr:cNvPr id="3" name="Oval 2"/>
        <cdr:cNvSpPr/>
      </cdr:nvSpPr>
      <cdr:spPr>
        <a:xfrm xmlns:a="http://schemas.openxmlformats.org/drawingml/2006/main">
          <a:off x="2114637" y="618220"/>
          <a:ext cx="263842" cy="351128"/>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0.47347</cdr:x>
      <cdr:y>0.2536</cdr:y>
    </cdr:from>
    <cdr:to>
      <cdr:x>0.51239</cdr:x>
      <cdr:y>0.33601</cdr:y>
    </cdr:to>
    <cdr:sp macro="" textlink="">
      <cdr:nvSpPr>
        <cdr:cNvPr id="4" name="Oval 3"/>
        <cdr:cNvSpPr/>
      </cdr:nvSpPr>
      <cdr:spPr>
        <a:xfrm xmlns:a="http://schemas.openxmlformats.org/drawingml/2006/main">
          <a:off x="2789675" y="1020633"/>
          <a:ext cx="229294" cy="3316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0.3153</cdr:x>
      <cdr:y>0.09431</cdr:y>
    </cdr:from>
    <cdr:to>
      <cdr:x>0.5</cdr:x>
      <cdr:y>0.14893</cdr:y>
    </cdr:to>
    <cdr:sp macro="" textlink="">
      <cdr:nvSpPr>
        <cdr:cNvPr id="6" name="Rectangle 5"/>
        <cdr:cNvSpPr/>
      </cdr:nvSpPr>
      <cdr:spPr>
        <a:xfrm xmlns:a="http://schemas.openxmlformats.org/drawingml/2006/main">
          <a:off x="1857729" y="379553"/>
          <a:ext cx="1088254" cy="21982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a:solidFill>
                <a:srgbClr val="002060"/>
              </a:solidFill>
              <a:latin typeface="Calibri" charset="0"/>
              <a:ea typeface="Calibri" charset="0"/>
              <a:cs typeface="Calibri" charset="0"/>
            </a:rPr>
            <a:t>BW-AWARE</a:t>
          </a:r>
        </a:p>
      </cdr:txBody>
    </cdr:sp>
  </cdr:relSizeAnchor>
  <cdr:relSizeAnchor xmlns:cdr="http://schemas.openxmlformats.org/drawingml/2006/chartDrawing">
    <cdr:from>
      <cdr:x>0.5</cdr:x>
      <cdr:y>0.22715</cdr:y>
    </cdr:from>
    <cdr:to>
      <cdr:x>0.68696</cdr:x>
      <cdr:y>0.28584</cdr:y>
    </cdr:to>
    <cdr:sp macro="" textlink="">
      <cdr:nvSpPr>
        <cdr:cNvPr id="9" name="Rectangle 8"/>
        <cdr:cNvSpPr/>
      </cdr:nvSpPr>
      <cdr:spPr>
        <a:xfrm xmlns:a="http://schemas.openxmlformats.org/drawingml/2006/main">
          <a:off x="2945983" y="914174"/>
          <a:ext cx="1101557" cy="2362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rgbClr val="002060"/>
              </a:solidFill>
              <a:latin typeface="Calibri" charset="0"/>
              <a:ea typeface="Calibri" charset="0"/>
              <a:cs typeface="Calibri" charset="0"/>
            </a:rPr>
            <a:t>INTERLEAVE</a:t>
          </a:r>
        </a:p>
      </cdr:txBody>
    </cdr:sp>
  </cdr:relSizeAnchor>
  <cdr:relSizeAnchor xmlns:cdr="http://schemas.openxmlformats.org/drawingml/2006/chartDrawing">
    <cdr:from>
      <cdr:x>0.16227</cdr:x>
      <cdr:y>0.15977</cdr:y>
    </cdr:from>
    <cdr:to>
      <cdr:x>0.29457</cdr:x>
      <cdr:y>0.21884</cdr:y>
    </cdr:to>
    <cdr:sp macro="" textlink="">
      <cdr:nvSpPr>
        <cdr:cNvPr id="7" name="Rectangle 6"/>
        <cdr:cNvSpPr/>
      </cdr:nvSpPr>
      <cdr:spPr>
        <a:xfrm xmlns:a="http://schemas.openxmlformats.org/drawingml/2006/main">
          <a:off x="956089" y="643000"/>
          <a:ext cx="779479" cy="23773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dirty="0">
              <a:solidFill>
                <a:srgbClr val="002060"/>
              </a:solidFill>
              <a:latin typeface="Calibri" charset="0"/>
              <a:ea typeface="Calibri" charset="0"/>
              <a:cs typeface="Calibri" charset="0"/>
            </a:rPr>
            <a:t>LOCAL</a:t>
          </a:r>
        </a:p>
      </cdr:txBody>
    </cdr:sp>
  </cdr:relSizeAnchor>
</c:userShapes>
</file>

<file path=ppt/drawings/drawing3.xml><?xml version="1.0" encoding="utf-8"?>
<c:userShapes xmlns:c="http://schemas.openxmlformats.org/drawingml/2006/chart">
  <cdr:relSizeAnchor xmlns:cdr="http://schemas.openxmlformats.org/drawingml/2006/chartDrawing">
    <cdr:from>
      <cdr:x>0.19464</cdr:x>
      <cdr:y>0.22472</cdr:y>
    </cdr:from>
    <cdr:to>
      <cdr:x>0.23489</cdr:x>
      <cdr:y>0.303</cdr:y>
    </cdr:to>
    <cdr:sp macro="" textlink="">
      <cdr:nvSpPr>
        <cdr:cNvPr id="2" name="Oval 1"/>
        <cdr:cNvSpPr/>
      </cdr:nvSpPr>
      <cdr:spPr>
        <a:xfrm xmlns:a="http://schemas.openxmlformats.org/drawingml/2006/main">
          <a:off x="1146783" y="904407"/>
          <a:ext cx="237158" cy="3150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0.3589</cdr:x>
      <cdr:y>0.15361</cdr:y>
    </cdr:from>
    <cdr:to>
      <cdr:x>0.40368</cdr:x>
      <cdr:y>0.24086</cdr:y>
    </cdr:to>
    <cdr:sp macro="" textlink="">
      <cdr:nvSpPr>
        <cdr:cNvPr id="3" name="Oval 2"/>
        <cdr:cNvSpPr/>
      </cdr:nvSpPr>
      <cdr:spPr>
        <a:xfrm xmlns:a="http://schemas.openxmlformats.org/drawingml/2006/main">
          <a:off x="2114637" y="618220"/>
          <a:ext cx="263842" cy="351128"/>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0.47347</cdr:x>
      <cdr:y>0.2536</cdr:y>
    </cdr:from>
    <cdr:to>
      <cdr:x>0.51239</cdr:x>
      <cdr:y>0.33601</cdr:y>
    </cdr:to>
    <cdr:sp macro="" textlink="">
      <cdr:nvSpPr>
        <cdr:cNvPr id="4" name="Oval 3"/>
        <cdr:cNvSpPr/>
      </cdr:nvSpPr>
      <cdr:spPr>
        <a:xfrm xmlns:a="http://schemas.openxmlformats.org/drawingml/2006/main">
          <a:off x="2789675" y="1020633"/>
          <a:ext cx="229294" cy="3316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0.3153</cdr:x>
      <cdr:y>0.09431</cdr:y>
    </cdr:from>
    <cdr:to>
      <cdr:x>0.5</cdr:x>
      <cdr:y>0.14893</cdr:y>
    </cdr:to>
    <cdr:sp macro="" textlink="">
      <cdr:nvSpPr>
        <cdr:cNvPr id="6" name="Rectangle 5"/>
        <cdr:cNvSpPr/>
      </cdr:nvSpPr>
      <cdr:spPr>
        <a:xfrm xmlns:a="http://schemas.openxmlformats.org/drawingml/2006/main">
          <a:off x="1857729" y="379553"/>
          <a:ext cx="1088254" cy="21982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a:solidFill>
                <a:srgbClr val="002060"/>
              </a:solidFill>
              <a:latin typeface="Calibri" charset="0"/>
              <a:ea typeface="Calibri" charset="0"/>
              <a:cs typeface="Calibri" charset="0"/>
            </a:rPr>
            <a:t>BW-AWARE</a:t>
          </a:r>
        </a:p>
      </cdr:txBody>
    </cdr:sp>
  </cdr:relSizeAnchor>
  <cdr:relSizeAnchor xmlns:cdr="http://schemas.openxmlformats.org/drawingml/2006/chartDrawing">
    <cdr:from>
      <cdr:x>0.5</cdr:x>
      <cdr:y>0.22715</cdr:y>
    </cdr:from>
    <cdr:to>
      <cdr:x>0.68696</cdr:x>
      <cdr:y>0.28584</cdr:y>
    </cdr:to>
    <cdr:sp macro="" textlink="">
      <cdr:nvSpPr>
        <cdr:cNvPr id="9" name="Rectangle 8"/>
        <cdr:cNvSpPr/>
      </cdr:nvSpPr>
      <cdr:spPr>
        <a:xfrm xmlns:a="http://schemas.openxmlformats.org/drawingml/2006/main">
          <a:off x="2945983" y="914174"/>
          <a:ext cx="1101557" cy="2362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rgbClr val="002060"/>
              </a:solidFill>
              <a:latin typeface="Calibri" charset="0"/>
              <a:ea typeface="Calibri" charset="0"/>
              <a:cs typeface="Calibri" charset="0"/>
            </a:rPr>
            <a:t>INTERLEAVE</a:t>
          </a:r>
        </a:p>
      </cdr:txBody>
    </cdr:sp>
  </cdr:relSizeAnchor>
  <cdr:relSizeAnchor xmlns:cdr="http://schemas.openxmlformats.org/drawingml/2006/chartDrawing">
    <cdr:from>
      <cdr:x>0.16227</cdr:x>
      <cdr:y>0.15977</cdr:y>
    </cdr:from>
    <cdr:to>
      <cdr:x>0.29457</cdr:x>
      <cdr:y>0.21884</cdr:y>
    </cdr:to>
    <cdr:sp macro="" textlink="">
      <cdr:nvSpPr>
        <cdr:cNvPr id="7" name="Rectangle 6"/>
        <cdr:cNvSpPr/>
      </cdr:nvSpPr>
      <cdr:spPr>
        <a:xfrm xmlns:a="http://schemas.openxmlformats.org/drawingml/2006/main">
          <a:off x="956089" y="643000"/>
          <a:ext cx="779479" cy="23773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dirty="0">
              <a:solidFill>
                <a:srgbClr val="002060"/>
              </a:solidFill>
              <a:latin typeface="Calibri" charset="0"/>
              <a:ea typeface="Calibri" charset="0"/>
              <a:cs typeface="Calibri" charset="0"/>
            </a:rPr>
            <a:t>LOCAL</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7206646" y="6611251"/>
            <a:ext cx="1436168" cy="150868"/>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438358" y="6659880"/>
            <a:ext cx="4028440" cy="3505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2/15/17</a:t>
            </a:fld>
            <a:endParaRPr lang="en-US" dirty="0"/>
          </a:p>
        </p:txBody>
      </p:sp>
      <p:sp>
        <p:nvSpPr>
          <p:cNvPr id="4" name="Slide Image Placeholder 3"/>
          <p:cNvSpPr>
            <a:spLocks noGrp="1" noRot="1" noChangeAspect="1"/>
          </p:cNvSpPr>
          <p:nvPr>
            <p:ph type="sldImg" idx="2"/>
          </p:nvPr>
        </p:nvSpPr>
        <p:spPr>
          <a:xfrm>
            <a:off x="2311400" y="525463"/>
            <a:ext cx="4673600" cy="262890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 name="Slide Number Placeholder 6"/>
          <p:cNvSpPr>
            <a:spLocks noGrp="1"/>
          </p:cNvSpPr>
          <p:nvPr>
            <p:ph type="sldNum" sz="quarter" idx="5"/>
          </p:nvPr>
        </p:nvSpPr>
        <p:spPr>
          <a:xfrm>
            <a:off x="4857682" y="6658664"/>
            <a:ext cx="4028440" cy="3505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7331469" y="232936"/>
            <a:ext cx="1436168" cy="150868"/>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baseline="0" dirty="0" smtClean="0"/>
              <a:t>Hi Everyone, I am Neha and today I will present data management policies that can simplify the design of otherwise complex heterogeneous systems improving programmability of the system while meeting application performance requirements.</a:t>
            </a:r>
          </a:p>
          <a:p>
            <a:endParaRPr lang="en-US" baseline="0" dirty="0" smtClean="0"/>
          </a:p>
          <a:p>
            <a:r>
              <a:rPr lang="en-US" baseline="0" dirty="0" smtClean="0"/>
              <a:t>I will be presenting my work on heterogeneous memory system design. </a:t>
            </a: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122983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NVLink</a:t>
            </a:r>
            <a:r>
              <a:rPr lang="en-US" dirty="0" smtClean="0"/>
              <a:t> is cache coherent</a:t>
            </a:r>
          </a:p>
          <a:p>
            <a:endParaRPr lang="en-US" dirty="0" smtClean="0"/>
          </a:p>
          <a:p>
            <a:r>
              <a:rPr lang="en-US" dirty="0" smtClean="0"/>
              <a:t>R1,</a:t>
            </a:r>
            <a:r>
              <a:rPr lang="en-US" baseline="0" dirty="0" smtClean="0"/>
              <a:t> R2, R3?</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55592044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above numbers</a:t>
            </a:r>
          </a:p>
          <a:p>
            <a:r>
              <a:rPr lang="en-US" dirty="0" smtClean="0"/>
              <a:t>Remove LPDDR numbers</a:t>
            </a:r>
          </a:p>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100</a:t>
            </a:fld>
            <a:endParaRPr lang="en-US" dirty="0"/>
          </a:p>
        </p:txBody>
      </p:sp>
    </p:spTree>
    <p:extLst>
      <p:ext uri="{BB962C8B-B14F-4D97-AF65-F5344CB8AC3E}">
        <p14:creationId xmlns:p14="http://schemas.microsoft.com/office/powerpoint/2010/main" val="6550834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101</a:t>
            </a:fld>
            <a:endParaRPr lang="en-US" dirty="0"/>
          </a:p>
        </p:txBody>
      </p:sp>
    </p:spTree>
    <p:extLst>
      <p:ext uri="{BB962C8B-B14F-4D97-AF65-F5344CB8AC3E}">
        <p14:creationId xmlns:p14="http://schemas.microsoft.com/office/powerpoint/2010/main" val="145220188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102</a:t>
            </a:fld>
            <a:endParaRPr lang="en-US" dirty="0"/>
          </a:p>
        </p:txBody>
      </p:sp>
    </p:spTree>
    <p:extLst>
      <p:ext uri="{BB962C8B-B14F-4D97-AF65-F5344CB8AC3E}">
        <p14:creationId xmlns:p14="http://schemas.microsoft.com/office/powerpoint/2010/main" val="14447997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103</a:t>
            </a:fld>
            <a:endParaRPr lang="en-US" dirty="0"/>
          </a:p>
        </p:txBody>
      </p:sp>
    </p:spTree>
    <p:extLst>
      <p:ext uri="{BB962C8B-B14F-4D97-AF65-F5344CB8AC3E}">
        <p14:creationId xmlns:p14="http://schemas.microsoft.com/office/powerpoint/2010/main" val="17293387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104</a:t>
            </a:fld>
            <a:endParaRPr lang="en-US" dirty="0"/>
          </a:p>
        </p:txBody>
      </p:sp>
    </p:spTree>
    <p:extLst>
      <p:ext uri="{BB962C8B-B14F-4D97-AF65-F5344CB8AC3E}">
        <p14:creationId xmlns:p14="http://schemas.microsoft.com/office/powerpoint/2010/main" val="9542291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Animation</a:t>
            </a:r>
            <a:r>
              <a:rPr lang="en-US" baseline="0" dirty="0" smtClean="0"/>
              <a:t> not that clear</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However, with cheaper slower memory we can leverage the difference between data access frequency and place hot pages in fast DRAM and cold pages in cheaper/slower memory. Thus, there is an opportunity to cut down the DRAM requirement per application. Note that we only want to place those pages in slow memory that will not degrade application performance leading to SLA violations.</a:t>
            </a:r>
          </a:p>
          <a:p>
            <a:pPr marL="0" marR="0" lvl="0" indent="0" algn="l" rtl="0">
              <a:spcBef>
                <a:spcPts val="0"/>
              </a:spcBef>
              <a:spcAft>
                <a:spcPts val="0"/>
              </a:spcAft>
              <a:buClr>
                <a:schemeClr val="dk1"/>
              </a:buClr>
              <a:buSzPct val="2500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105</a:t>
            </a:fld>
            <a:endParaRPr lang="en-US" dirty="0"/>
          </a:p>
        </p:txBody>
      </p:sp>
    </p:spTree>
    <p:extLst>
      <p:ext uri="{BB962C8B-B14F-4D97-AF65-F5344CB8AC3E}">
        <p14:creationId xmlns:p14="http://schemas.microsoft.com/office/powerpoint/2010/main" val="16028065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106</a:t>
            </a:fld>
            <a:endParaRPr lang="en-US" dirty="0"/>
          </a:p>
        </p:txBody>
      </p:sp>
    </p:spTree>
    <p:extLst>
      <p:ext uri="{BB962C8B-B14F-4D97-AF65-F5344CB8AC3E}">
        <p14:creationId xmlns:p14="http://schemas.microsoft.com/office/powerpoint/2010/main" val="3209440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107</a:t>
            </a:fld>
            <a:endParaRPr lang="en-US" dirty="0"/>
          </a:p>
        </p:txBody>
      </p:sp>
    </p:spTree>
    <p:extLst>
      <p:ext uri="{BB962C8B-B14F-4D97-AF65-F5344CB8AC3E}">
        <p14:creationId xmlns:p14="http://schemas.microsoft.com/office/powerpoint/2010/main" val="17751098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Thus we design Thermostat, an application-transparent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108</a:t>
            </a:fld>
            <a:endParaRPr lang="en-US" dirty="0"/>
          </a:p>
        </p:txBody>
      </p:sp>
    </p:spTree>
    <p:extLst>
      <p:ext uri="{BB962C8B-B14F-4D97-AF65-F5344CB8AC3E}">
        <p14:creationId xmlns:p14="http://schemas.microsoft.com/office/powerpoint/2010/main" val="7770835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CPU coherence, </a:t>
            </a:r>
          </a:p>
          <a:p>
            <a:endParaRPr lang="en-US" dirty="0" smtClean="0"/>
          </a:p>
          <a:p>
            <a:r>
              <a:rPr lang="en-US" dirty="0" smtClean="0"/>
              <a:t>GPU: graphics,</a:t>
            </a:r>
            <a:r>
              <a:rPr lang="en-US" baseline="0" dirty="0" smtClean="0"/>
              <a:t> GPGPU</a:t>
            </a:r>
          </a:p>
          <a:p>
            <a:endParaRPr lang="en-US" baseline="0" dirty="0" smtClean="0"/>
          </a:p>
          <a:p>
            <a:endParaRPr lang="en-US" baseline="0" dirty="0" smtClean="0"/>
          </a:p>
          <a:p>
            <a:r>
              <a:rPr lang="en-US" baseline="0" dirty="0" smtClean="0"/>
              <a:t>story: from CPU -&gt; GPU</a:t>
            </a:r>
          </a:p>
          <a:p>
            <a:endParaRPr lang="en-US" dirty="0" smtClean="0"/>
          </a:p>
          <a:p>
            <a:endParaRPr lang="en-US" dirty="0" smtClean="0"/>
          </a:p>
          <a:p>
            <a:endParaRPr lang="en-US" dirty="0" smtClean="0"/>
          </a:p>
          <a:p>
            <a:r>
              <a:rPr lang="en-US" dirty="0" smtClean="0"/>
              <a:t>Replace this animation with a code example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109</a:t>
            </a:fld>
            <a:endParaRPr lang="en-US" dirty="0"/>
          </a:p>
        </p:txBody>
      </p:sp>
    </p:spTree>
    <p:extLst>
      <p:ext uri="{BB962C8B-B14F-4D97-AF65-F5344CB8AC3E}">
        <p14:creationId xmlns:p14="http://schemas.microsoft.com/office/powerpoint/2010/main" val="581907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3548250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63935572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is</a:t>
            </a:r>
            <a:r>
              <a:rPr lang="en-US" baseline="0" dirty="0" smtClean="0"/>
              <a:t> coral supposed to come out?</a:t>
            </a:r>
            <a:endParaRPr lang="en-US" dirty="0" smtClean="0"/>
          </a:p>
          <a:p>
            <a:r>
              <a:rPr lang="en-US" dirty="0" smtClean="0"/>
              <a:t>Maybe</a:t>
            </a:r>
            <a:r>
              <a:rPr lang="en-US" baseline="0" dirty="0" smtClean="0"/>
              <a:t> remove this slide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111</a:t>
            </a:fld>
            <a:endParaRPr lang="en-US" dirty="0"/>
          </a:p>
        </p:txBody>
      </p:sp>
    </p:spTree>
    <p:extLst>
      <p:ext uri="{BB962C8B-B14F-4D97-AF65-F5344CB8AC3E}">
        <p14:creationId xmlns:p14="http://schemas.microsoft.com/office/powerpoint/2010/main" val="63145831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NVLink</a:t>
            </a:r>
            <a:r>
              <a:rPr lang="en-US" dirty="0" smtClean="0"/>
              <a:t> is cache coherent</a:t>
            </a:r>
          </a:p>
          <a:p>
            <a:endParaRPr lang="en-US" dirty="0" smtClean="0"/>
          </a:p>
          <a:p>
            <a:r>
              <a:rPr lang="en-US" dirty="0" smtClean="0"/>
              <a:t>R1,</a:t>
            </a:r>
            <a:r>
              <a:rPr lang="en-US" baseline="0" dirty="0" smtClean="0"/>
              <a:t> R2, R3?</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112</a:t>
            </a:fld>
            <a:endParaRPr lang="en-US" dirty="0"/>
          </a:p>
        </p:txBody>
      </p:sp>
    </p:spTree>
    <p:extLst>
      <p:ext uri="{BB962C8B-B14F-4D97-AF65-F5344CB8AC3E}">
        <p14:creationId xmlns:p14="http://schemas.microsoft.com/office/powerpoint/2010/main" val="20140269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113</a:t>
            </a:fld>
            <a:endParaRPr lang="en-US" dirty="0"/>
          </a:p>
        </p:txBody>
      </p:sp>
    </p:spTree>
    <p:extLst>
      <p:ext uri="{BB962C8B-B14F-4D97-AF65-F5344CB8AC3E}">
        <p14:creationId xmlns:p14="http://schemas.microsoft.com/office/powerpoint/2010/main" val="1963984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existing? MAYBE CITATIONS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634374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contribution of</a:t>
            </a:r>
            <a:r>
              <a:rPr lang="en-US" baseline="0" dirty="0" smtClean="0"/>
              <a:t> this work is how we implement this idea by correlating</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869092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788193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833302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well</a:t>
            </a:r>
            <a:r>
              <a:rPr lang="en-US" baseline="0" dirty="0" smtClean="0"/>
              <a:t> known that CPUs support cache coherence for making sure that shared data across different cores have either a single writer or multiple readers but not both simultaneously. It makes multi-core systems easier to program. In contrast, GPUs that were designed for graphics application acceleration do not support cache coherence as graphics applications do not have shared data. However, with wider adoption of GPUs for general purpose applications the question we need to revisit is the support for cache coherence. CPU designs have proven that cache coherence is highly desirable for programmability, however, supporting cache coherence in HW for a CPU-GPU heterogeneous system seems lucrative from programmers perspective can be really hard from designers point of view. Not only it is hard to to merge 2 different coherence domains, moreover the design and verification of a multi-vendor systems becomes extremely challenging when it comes to designing CPU-GPU HW cache coherence.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1255759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2130465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20277651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173153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heterogeneous</a:t>
            </a:r>
            <a:r>
              <a:rPr lang="en-US" baseline="0" dirty="0" smtClean="0"/>
              <a:t> memories here. </a:t>
            </a:r>
            <a:r>
              <a:rPr lang="en-US" dirty="0" smtClean="0"/>
              <a:t>We can</a:t>
            </a:r>
            <a:r>
              <a:rPr lang="en-US" baseline="0" dirty="0" smtClean="0"/>
              <a:t> find heterogeneous memory systems from fastest supercomputers to cloud services. For example, Titan a supercomputer built at Oak Ridge National Lab comprises of GPUs and Xeon Phis alongside of CPUs. Similarly, there is an emerging trend of deploying GPUs to accelerate machine learning applications in data-centers and cloud platforms. But let’s first understand why build a heterogeneous system in the first place.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845888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1351760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Both the frequently accessed data, let’s call it hot and infrequently accessed data, let’s call it cold is mapped in DRAM.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622390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Animation</a:t>
            </a:r>
            <a:r>
              <a:rPr lang="en-US" baseline="0" dirty="0" smtClean="0"/>
              <a:t> not that clear</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However, with cheaper slower memory we can leverage the difference between data access frequency and place hot pages in fast DRAM and cold pages in cheaper/slower memory. Thus, there is an opportunity to cut down the DRAM requirement per application. Note that we only want to place those pages in slow memory that will not degrade application performance leading to SLA violations.</a:t>
            </a:r>
          </a:p>
          <a:p>
            <a:pPr marL="0" marR="0" lvl="0" indent="0" algn="l" rtl="0">
              <a:spcBef>
                <a:spcPts val="0"/>
              </a:spcBef>
              <a:spcAft>
                <a:spcPts val="0"/>
              </a:spcAft>
              <a:buClr>
                <a:schemeClr val="dk1"/>
              </a:buClr>
              <a:buSzPct val="2500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4162030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Explain the trade-off in machine cost/memory cost/performance</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1824357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609015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is the huge and why?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they lead to fewer TLB misses as they are able to cover larger fraction of memory by a single TLB entry. A system with 4 TLB entries if managed at 4KB granularity can reach only 16KB of footprint without any TLB misses.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1179347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critical for </a:t>
            </a:r>
            <a:r>
              <a:rPr lang="en-US" dirty="0" err="1" smtClean="0"/>
              <a:t>clloud</a:t>
            </a:r>
            <a:endParaRPr lang="en-US" dirty="0" smtClean="0"/>
          </a:p>
          <a:p>
            <a:endParaRPr lang="en-US" dirty="0" smtClean="0"/>
          </a:p>
          <a:p>
            <a:endParaRPr lang="en-US" dirty="0" smtClean="0"/>
          </a:p>
          <a:p>
            <a:r>
              <a:rPr lang="en-US" dirty="0" smtClean="0"/>
              <a:t>Second</a:t>
            </a:r>
            <a:r>
              <a:rPr lang="en-US" baseline="0" dirty="0" smtClean="0"/>
              <a:t> advantage of 2MB pages is that they make every TLB miss faster. Instead of doing a 4-level tree lookup, page walk needs to be only done on a 3-level tree, which also reduces the pressure on data caches.</a:t>
            </a:r>
          </a:p>
          <a:p>
            <a:endParaRPr lang="en-US" baseline="0" dirty="0" smtClean="0"/>
          </a:p>
          <a:p>
            <a:pPr marL="0" marR="0" lvl="0" indent="0" algn="l" rtl="0">
              <a:spcBef>
                <a:spcPts val="0"/>
              </a:spcBef>
              <a:spcAft>
                <a:spcPts val="0"/>
              </a:spcAft>
              <a:buClr>
                <a:schemeClr val="dk1"/>
              </a:buClr>
              <a:buSzPct val="25000"/>
              <a:buFont typeface="Arial"/>
              <a:buNone/>
            </a:pPr>
            <a:r>
              <a:rPr lang="en-US" dirty="0" smtClean="0"/>
              <a:t>Merge this slide</a:t>
            </a:r>
            <a:r>
              <a:rPr lang="en-US" baseline="0" dirty="0" smtClean="0"/>
              <a:t> with previous</a:t>
            </a:r>
          </a:p>
          <a:p>
            <a:pPr marL="0" marR="0" lvl="0" indent="0" algn="l" rtl="0">
              <a:spcBef>
                <a:spcPts val="0"/>
              </a:spcBef>
              <a:spcAft>
                <a:spcPts val="0"/>
              </a:spcAft>
              <a:buClr>
                <a:schemeClr val="dk1"/>
              </a:buClr>
              <a:buSzPct val="25000"/>
              <a:buFont typeface="Arial"/>
              <a:buNone/>
            </a:pPr>
            <a:endParaRPr lang="en-US" baseline="0" dirty="0" smtClean="0"/>
          </a:p>
          <a:p>
            <a:pPr marL="0" marR="0" lvl="0" indent="0" algn="l" rtl="0">
              <a:spcBef>
                <a:spcPts val="0"/>
              </a:spcBef>
              <a:spcAft>
                <a:spcPts val="0"/>
              </a:spcAft>
              <a:buClr>
                <a:schemeClr val="dk1"/>
              </a:buClr>
              <a:buSzPct val="25000"/>
              <a:buFont typeface="Arial"/>
              <a:buNone/>
            </a:pPr>
            <a:r>
              <a:rPr lang="en-US" dirty="0" smtClean="0"/>
              <a:t>The main difference between our work and prior work in 2-tier memory systems is support for huge pages. Here I show you why huge pages are important from performance perspective. </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Explain graph</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1.x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26</a:t>
            </a:fld>
            <a:endParaRPr lang="en-US"/>
          </a:p>
        </p:txBody>
      </p:sp>
    </p:spTree>
    <p:extLst>
      <p:ext uri="{BB962C8B-B14F-4D97-AF65-F5344CB8AC3E}">
        <p14:creationId xmlns:p14="http://schemas.microsoft.com/office/powerpoint/2010/main" val="959377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overhead mechanism</a:t>
            </a:r>
            <a:r>
              <a:rPr lang="en-US" baseline="0" dirty="0" smtClean="0"/>
              <a:t> that identifies cold data at runtime</a:t>
            </a:r>
          </a:p>
          <a:p>
            <a:r>
              <a:rPr lang="en-US" baseline="0" dirty="0" smtClean="0"/>
              <a:t>Application transparent manner</a:t>
            </a:r>
          </a:p>
          <a:p>
            <a:r>
              <a:rPr lang="en-US" baseline="0" dirty="0" smtClean="0"/>
              <a:t>while supporting huge pages</a:t>
            </a:r>
          </a:p>
          <a:p>
            <a:r>
              <a:rPr lang="en-US" baseline="0" dirty="0" smtClean="0"/>
              <a:t>while satisfying perf. requirements</a:t>
            </a:r>
          </a:p>
          <a:p>
            <a:endParaRPr lang="en-US" baseline="0" dirty="0" smtClean="0"/>
          </a:p>
          <a:p>
            <a:r>
              <a:rPr lang="en-US" baseline="0" dirty="0" smtClean="0"/>
              <a:t>I will present my solution to this problem that we call Thermostat, which we prototyped in Linux 4.5</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12201573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Trebuchet MS" pitchFamily="34" charset="0"/>
                <a:ea typeface="+mn-ea"/>
                <a:cs typeface="+mn-cs"/>
              </a:rPr>
              <a:t> COMA and many of the ideas that came to fruition in the 90's in the context of shared memory machines. COMA machines and even optimized CC-NUMA machines (e.g., Excel-NUMA) were exploring capacity and latency trade offs in multiple block-based cache hierarchy levels. You may find ideas that were developed and even built in machines (e.g., KSR and Sun </a:t>
            </a:r>
            <a:r>
              <a:rPr lang="en-US" sz="1100" b="0" i="0" kern="1200" dirty="0" err="1" smtClean="0">
                <a:solidFill>
                  <a:schemeClr val="tx1"/>
                </a:solidFill>
                <a:effectLst/>
                <a:latin typeface="Trebuchet MS" pitchFamily="34" charset="0"/>
                <a:ea typeface="+mn-ea"/>
                <a:cs typeface="+mn-cs"/>
              </a:rPr>
              <a:t>WildFire</a:t>
            </a:r>
            <a:r>
              <a:rPr lang="en-US" sz="1100" b="0" i="0" kern="1200" dirty="0" smtClean="0">
                <a:solidFill>
                  <a:schemeClr val="tx1"/>
                </a:solidFill>
                <a:effectLst/>
                <a:latin typeface="Trebuchet MS" pitchFamily="34" charset="0"/>
                <a:ea typeface="+mn-ea"/>
                <a:cs typeface="+mn-cs"/>
              </a:rPr>
              <a:t>/Reactive NUMA) of importance and inspiration. All of these address multi-level cache/DRAM hierarchies.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225314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from</a:t>
            </a:r>
            <a:r>
              <a:rPr lang="en-US" baseline="0" dirty="0" smtClean="0"/>
              <a:t> Thermostat to </a:t>
            </a:r>
            <a:r>
              <a:rPr lang="en-US" dirty="0" smtClean="0"/>
              <a:t>Accessed</a:t>
            </a:r>
            <a:r>
              <a:rPr lang="en-US" baseline="0" dirty="0" smtClean="0"/>
              <a:t> bit not clear</a:t>
            </a:r>
          </a:p>
          <a:p>
            <a:r>
              <a:rPr lang="en-US" baseline="0" dirty="0" smtClean="0"/>
              <a:t>TODO: Color code PTEs as well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60550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main goal of designing any computing platform or stack is to maximize performance for every dollar spent. Increasing performance means that we want to run our applications faster than before. With specialized accelerators like throughput-oriented GPUs we have been able to cut down on computing time by orders of magnitude. Another parameter of our metric is cost, which can comprise of cost of owning and maintaining a computing facility, cost of hiring programmers, cost of designing and verifying a machine, which may not be directly quantifiable, but is a significant contributor to the overall cost. But, why not design a single machine to optimize for all these variables.</a:t>
            </a:r>
          </a:p>
          <a:p>
            <a:endParaRPr lang="en-US" baseline="0" dirty="0" smtClean="0"/>
          </a:p>
          <a:p>
            <a:r>
              <a:rPr lang="en-US" baseline="0" dirty="0" smtClean="0"/>
              <a:t>It turns out that all applications we want to run are not the same. Heterogeneity is a feature that applications exhibit in terms of different memory access patterns, some may be latency-sensitive like customer facing apps, or some can be bandwidth-sensitive instead for example data analytics crunching numbers out of a day long log of Uber rides.</a:t>
            </a:r>
          </a:p>
          <a:p>
            <a:endParaRPr lang="en-US" baseline="0" dirty="0" smtClean="0"/>
          </a:p>
          <a:p>
            <a:r>
              <a:rPr lang="en-US" baseline="0" dirty="0" smtClean="0"/>
              <a:t>So, in order to increase perf/dollar we need to match application nature with the available computing platforms or memory technologies or design new ones. The focus of my research is to design exploit heterogeneity in main memory technologies to drive up perf/dollar of computing platforms.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1033811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accessed bit:</a:t>
            </a:r>
            <a:r>
              <a:rPr lang="en-US" baseline="0" dirty="0" smtClean="0"/>
              <a:t> not work in our </a:t>
            </a:r>
            <a:r>
              <a:rPr lang="en-US" baseline="0" dirty="0" err="1" smtClean="0"/>
              <a:t>envronment</a:t>
            </a:r>
            <a:endParaRPr lang="en-US" baseline="0" dirty="0" smtClean="0"/>
          </a:p>
          <a:p>
            <a:r>
              <a:rPr lang="en-US" baseline="0" dirty="0" smtClean="0"/>
              <a:t>Experiment: overhead vs accuracy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990923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807020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81282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319378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1225655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934981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1088342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16612013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06784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13985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a:t>
            </a:r>
            <a:r>
              <a:rPr lang="en-US" baseline="0" dirty="0" smtClean="0"/>
              <a:t> at different memory technologies that exhibit different characteristics in terms of access latency, bandwidth, cost/bit etc. In this table, DDR technology is the most popular one that can be found in all our laptops, commonly referred as RAM or DRAM. </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1013527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20438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41</a:t>
            </a:fld>
            <a:endParaRPr lang="en-US" dirty="0"/>
          </a:p>
        </p:txBody>
      </p:sp>
    </p:spTree>
    <p:extLst>
      <p:ext uri="{BB962C8B-B14F-4D97-AF65-F5344CB8AC3E}">
        <p14:creationId xmlns:p14="http://schemas.microsoft.com/office/powerpoint/2010/main" val="3758082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459717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dirty="0"/>
          </a:p>
        </p:txBody>
      </p:sp>
    </p:spTree>
    <p:extLst>
      <p:ext uri="{BB962C8B-B14F-4D97-AF65-F5344CB8AC3E}">
        <p14:creationId xmlns:p14="http://schemas.microsoft.com/office/powerpoint/2010/main" val="19727896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34825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883510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913715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747684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324403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81150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comparison to DDR technology we can see that the GDDR technology is a high bandwidth memory whose bandwidth can be as high as 8x of that DDRs. Turns out that high performance computing applications like fluid dynamics simulations etc. require tones of bandwidth to process different flows that can be done </a:t>
            </a:r>
            <a:r>
              <a:rPr lang="en-US" baseline="0" dirty="0" err="1" smtClean="0"/>
              <a:t>parallely</a:t>
            </a:r>
            <a:r>
              <a:rPr lang="en-US" baseline="0" dirty="0" smtClean="0"/>
              <a:t>. Thus, GDDR matches the requirement of massively parallel HPC applications, which otherwise if ran on a DDR enabled platform will be very slow.</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Another technology that I want to discuss is upcoming cheaper memories from Intel/Micron’s 3D </a:t>
            </a:r>
            <a:r>
              <a:rPr lang="en-US" baseline="0" dirty="0" err="1" smtClean="0"/>
              <a:t>XPoint</a:t>
            </a:r>
            <a:r>
              <a:rPr lang="en-US" baseline="0" dirty="0" smtClean="0"/>
              <a:t> memory. This technology has a promise of being much cheaper than DRAM/DDR but slower than DRAM, which raises the question is it possible to replace DRAM some of the DRAM capacity with this cheaper technology and not suffer and performance degradation.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 the problem that we need to solve is to exploit the difference in these memory technologies to match with different types of applications we want to run.</a:t>
            </a:r>
            <a:endParaRPr lang="en-US" dirty="0" smtClean="0"/>
          </a:p>
          <a:p>
            <a:endParaRPr lang="en-US" dirty="0" smtClean="0"/>
          </a:p>
          <a:p>
            <a:endParaRPr lang="en-US" dirty="0" smtClean="0"/>
          </a:p>
          <a:p>
            <a:r>
              <a:rPr lang="en-US" dirty="0" smtClean="0"/>
              <a:t>Verify </a:t>
            </a:r>
            <a:r>
              <a:rPr lang="en-US" dirty="0" smtClean="0"/>
              <a:t>above numbers</a:t>
            </a:r>
          </a:p>
          <a:p>
            <a:r>
              <a:rPr lang="en-US" dirty="0" smtClean="0"/>
              <a:t>Remove LPDDR numbers</a:t>
            </a:r>
          </a:p>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0079766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67" name="Shape 667"/>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63831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20" name="Shape 820"/>
          <p:cNvSpPr txBox="1">
            <a:spLocks noGrp="1"/>
          </p:cNvSpPr>
          <p:nvPr>
            <p:ph type="body" idx="1"/>
          </p:nvPr>
        </p:nvSpPr>
        <p:spPr>
          <a:xfrm>
            <a:off x="928376" y="3320842"/>
            <a:ext cx="7422639" cy="3144816"/>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21" name="Shape 821"/>
          <p:cNvSpPr txBox="1">
            <a:spLocks noGrp="1"/>
          </p:cNvSpPr>
          <p:nvPr>
            <p:ph type="sldNum" idx="12"/>
          </p:nvPr>
        </p:nvSpPr>
        <p:spPr>
          <a:xfrm>
            <a:off x="5256591" y="6641684"/>
            <a:ext cx="4020826" cy="348393"/>
          </a:xfrm>
          <a:prstGeom prst="rect">
            <a:avLst/>
          </a:prstGeom>
          <a:noFill/>
          <a:ln>
            <a:noFill/>
          </a:ln>
        </p:spPr>
        <p:txBody>
          <a:bodyPr lIns="92925" tIns="46450" rIns="92925" bIns="464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51</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3451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52</a:t>
            </a:fld>
            <a:endParaRPr lang="en-US" dirty="0"/>
          </a:p>
        </p:txBody>
      </p:sp>
    </p:spTree>
    <p:extLst>
      <p:ext uri="{BB962C8B-B14F-4D97-AF65-F5344CB8AC3E}">
        <p14:creationId xmlns:p14="http://schemas.microsoft.com/office/powerpoint/2010/main" val="16749492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33" name="Shape 833"/>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672591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51" name="Shape 851"/>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491651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55</a:t>
            </a:fld>
            <a:endParaRPr lang="en-US" dirty="0"/>
          </a:p>
        </p:txBody>
      </p:sp>
    </p:spTree>
    <p:extLst>
      <p:ext uri="{BB962C8B-B14F-4D97-AF65-F5344CB8AC3E}">
        <p14:creationId xmlns:p14="http://schemas.microsoft.com/office/powerpoint/2010/main" val="1656181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96" name="Shape 896"/>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937294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57</a:t>
            </a:fld>
            <a:endParaRPr lang="en-US" dirty="0"/>
          </a:p>
        </p:txBody>
      </p:sp>
    </p:spTree>
    <p:extLst>
      <p:ext uri="{BB962C8B-B14F-4D97-AF65-F5344CB8AC3E}">
        <p14:creationId xmlns:p14="http://schemas.microsoft.com/office/powerpoint/2010/main" val="1904955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58</a:t>
            </a:fld>
            <a:endParaRPr lang="en-US" dirty="0"/>
          </a:p>
        </p:txBody>
      </p:sp>
    </p:spTree>
    <p:extLst>
      <p:ext uri="{BB962C8B-B14F-4D97-AF65-F5344CB8AC3E}">
        <p14:creationId xmlns:p14="http://schemas.microsoft.com/office/powerpoint/2010/main" val="18977529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59</a:t>
            </a:fld>
            <a:endParaRPr lang="en-US" dirty="0"/>
          </a:p>
        </p:txBody>
      </p:sp>
    </p:spTree>
    <p:extLst>
      <p:ext uri="{BB962C8B-B14F-4D97-AF65-F5344CB8AC3E}">
        <p14:creationId xmlns:p14="http://schemas.microsoft.com/office/powerpoint/2010/main" val="668568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lets look at two example heterogeneous memory systems that have different memory technologies built into a same system. First lets look at CPU-GPU platform that IBM and NVIDIA are building together for the next fastest supercomputer.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6232167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60</a:t>
            </a:fld>
            <a:endParaRPr lang="en-US" dirty="0"/>
          </a:p>
        </p:txBody>
      </p:sp>
    </p:spTree>
    <p:extLst>
      <p:ext uri="{BB962C8B-B14F-4D97-AF65-F5344CB8AC3E}">
        <p14:creationId xmlns:p14="http://schemas.microsoft.com/office/powerpoint/2010/main" val="11062348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61</a:t>
            </a:fld>
            <a:endParaRPr lang="en-US" dirty="0"/>
          </a:p>
        </p:txBody>
      </p:sp>
    </p:spTree>
    <p:extLst>
      <p:ext uri="{BB962C8B-B14F-4D97-AF65-F5344CB8AC3E}">
        <p14:creationId xmlns:p14="http://schemas.microsoft.com/office/powerpoint/2010/main" val="17225195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62</a:t>
            </a:fld>
            <a:endParaRPr lang="en-US" dirty="0"/>
          </a:p>
        </p:txBody>
      </p:sp>
    </p:spTree>
    <p:extLst>
      <p:ext uri="{BB962C8B-B14F-4D97-AF65-F5344CB8AC3E}">
        <p14:creationId xmlns:p14="http://schemas.microsoft.com/office/powerpoint/2010/main" val="159720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 gen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63</a:t>
            </a:fld>
            <a:endParaRPr lang="en-US" dirty="0"/>
          </a:p>
        </p:txBody>
      </p:sp>
    </p:spTree>
    <p:extLst>
      <p:ext uri="{BB962C8B-B14F-4D97-AF65-F5344CB8AC3E}">
        <p14:creationId xmlns:p14="http://schemas.microsoft.com/office/powerpoint/2010/main" val="10228412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928376" y="3320842"/>
            <a:ext cx="7422639" cy="3144816"/>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dirty="0" smtClean="0">
                <a:solidFill>
                  <a:schemeClr val="dk1"/>
                </a:solidFill>
                <a:latin typeface="Arial"/>
                <a:ea typeface="Arial"/>
                <a:cs typeface="Arial"/>
                <a:sym typeface="Arial"/>
              </a:rPr>
              <a:t>Give the expected</a:t>
            </a:r>
            <a:r>
              <a:rPr lang="en-US" sz="1200" b="0" i="0" u="none" strike="noStrike" cap="none" baseline="0" dirty="0" smtClean="0">
                <a:solidFill>
                  <a:schemeClr val="dk1"/>
                </a:solidFill>
                <a:latin typeface="Arial"/>
                <a:ea typeface="Arial"/>
                <a:cs typeface="Arial"/>
                <a:sym typeface="Arial"/>
              </a:rPr>
              <a:t> number here?</a:t>
            </a:r>
            <a:endParaRPr sz="1200" b="0" i="0" u="none" strike="noStrike" cap="none" dirty="0">
              <a:solidFill>
                <a:schemeClr val="dk1"/>
              </a:solidFill>
              <a:latin typeface="Arial"/>
              <a:ea typeface="Arial"/>
              <a:cs typeface="Arial"/>
              <a:sym typeface="Arial"/>
            </a:endParaRPr>
          </a:p>
        </p:txBody>
      </p:sp>
      <p:sp>
        <p:nvSpPr>
          <p:cNvPr id="937" name="Shape 937"/>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4371231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baseline="0" dirty="0" smtClean="0"/>
              <a:t>Hi Everyone, I am Neha Agarwal from University of Michigan. And, today I am going to talk about my work on how can we simplify CPU-GPU cache coherence designs. I and my advisor Tom </a:t>
            </a:r>
            <a:r>
              <a:rPr lang="en-US" baseline="0" dirty="0" err="1" smtClean="0"/>
              <a:t>Wenisch</a:t>
            </a:r>
            <a:r>
              <a:rPr lang="en-US" baseline="0" dirty="0" smtClean="0"/>
              <a:t> did this work with our collaborators at NVIDIA. This work was pretty interesting as our focus was on simplifying the design as much as possible for making adoption of the idea in industry feasible.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65</a:t>
            </a:fld>
            <a:endParaRPr lang="en-US" dirty="0">
              <a:solidFill>
                <a:prstClr val="black"/>
              </a:solidFill>
            </a:endParaRPr>
          </a:p>
        </p:txBody>
      </p:sp>
    </p:spTree>
    <p:extLst>
      <p:ext uri="{BB962C8B-B14F-4D97-AF65-F5344CB8AC3E}">
        <p14:creationId xmlns:p14="http://schemas.microsoft.com/office/powerpoint/2010/main" val="159273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baseline="0" dirty="0" smtClean="0"/>
              <a:t>CPU-GPU platforms have gained a lot of importance as of late, and multiple vendors are involved with building such systems</a:t>
            </a:r>
          </a:p>
          <a:p>
            <a:endParaRPr lang="en-US" baseline="0" dirty="0" smtClean="0"/>
          </a:p>
          <a:p>
            <a:r>
              <a:rPr lang="en-US" baseline="0" dirty="0" smtClean="0"/>
              <a:t>The most powerful GPUs today are built on a separate die due to thermal and die area constraints and have their own specialized memory systems. Moreover, such discrete CPU GPU systems come from different vendors precluding single-die integration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the context of this work we’re focusing on such discrete CPUs and GPUs that are connected via a cache-line granularity dedicated CPU-GPU interconnect such as NVIDIA’s NVLINK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are particularly interested in investigating whether it is necessary to support cache coherence over such a link?</a:t>
            </a:r>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66</a:t>
            </a:fld>
            <a:endParaRPr lang="en-US" dirty="0"/>
          </a:p>
        </p:txBody>
      </p:sp>
    </p:spTree>
    <p:extLst>
      <p:ext uri="{BB962C8B-B14F-4D97-AF65-F5344CB8AC3E}">
        <p14:creationId xmlns:p14="http://schemas.microsoft.com/office/powerpoint/2010/main" val="4460452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lnSpcReduction="10000"/>
          </a:bodyPr>
          <a:lstStyle/>
          <a:p>
            <a:r>
              <a:rPr lang="en-US" dirty="0" smtClean="0"/>
              <a:t>In the context of these discrete CPU-GPU systems, introducing unified shared CPU-GPU memory has</a:t>
            </a:r>
            <a:r>
              <a:rPr lang="en-US" baseline="0" dirty="0" smtClean="0"/>
              <a:t> multiple potential benefits and is a concept being adopted by multiple vendors. Consider a system where all of memory, whether it is attached to the CPU or the GPU is treated as a unified globally visible address space and either the CPU or GPU can make requests to any part of this memory. </a:t>
            </a:r>
          </a:p>
          <a:p>
            <a:endParaRPr lang="en-US" baseline="0" dirty="0" smtClean="0"/>
          </a:p>
          <a:p>
            <a:r>
              <a:rPr lang="en-US" baseline="0" dirty="0" smtClean="0"/>
              <a:t>Now this notion of unified memory has gained traction because it improves programmer productivity by eliminating explicit copying of data and manual memory management. Traditionally, when there was an access for example from the GPU to a page that was in CPU-attached memory, that page </a:t>
            </a:r>
          </a:p>
          <a:p>
            <a:r>
              <a:rPr lang="en-US" baseline="0" dirty="0" smtClean="0"/>
              <a:t>would need to copied over to graphics memory.</a:t>
            </a:r>
          </a:p>
          <a:p>
            <a:endParaRPr lang="en-US" baseline="0" dirty="0" smtClean="0"/>
          </a:p>
          <a:p>
            <a:r>
              <a:rPr lang="en-US" baseline="0" dirty="0" smtClean="0"/>
              <a:t>We further improve programmer productivity and system performance by allowing fine grained access from the GPU to the CPU memory.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Our goal with this work is to provide a high performance shared virtual address space -- irrespective of the consistency model being assumed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by making all the caches in this system HW cache coherent can solve this design problem, however,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67</a:t>
            </a:fld>
            <a:endParaRPr lang="en-US" dirty="0"/>
          </a:p>
        </p:txBody>
      </p:sp>
    </p:spTree>
    <p:extLst>
      <p:ext uri="{BB962C8B-B14F-4D97-AF65-F5344CB8AC3E}">
        <p14:creationId xmlns:p14="http://schemas.microsoft.com/office/powerpoint/2010/main" val="13360242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baseline="0" dirty="0" smtClean="0"/>
              <a:t>Now here is an example state space diagram for 2 different CPU cache coherence protocols combined to support all the states in both of the protocols. As we can look, this horrifying diagram has many states for the combined protocol to work correctly. Now imagine combining such complex cache coherence protocols from a CPU vendor and a GPU vendor. Its not difficult to see that such a cache coherent design will have large number of states calling for huge design and verification effort from the engineers.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68</a:t>
            </a:fld>
            <a:endParaRPr lang="en-US" dirty="0"/>
          </a:p>
        </p:txBody>
      </p:sp>
    </p:spTree>
    <p:extLst>
      <p:ext uri="{BB962C8B-B14F-4D97-AF65-F5344CB8AC3E}">
        <p14:creationId xmlns:p14="http://schemas.microsoft.com/office/powerpoint/2010/main" val="6555858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Since these</a:t>
            </a:r>
            <a:r>
              <a:rPr lang="en-US" baseline="0" dirty="0" smtClean="0"/>
              <a:t> discrete CPU GPU systems come from different vendor another challenge for these vendors is to come up with a design together.</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Collaborating</a:t>
            </a:r>
            <a:r>
              <a:rPr lang="en-US" baseline="0" dirty="0" smtClean="0"/>
              <a:t> across different teams within the same company can be quiet challenging, but its another can of worms when designs have to be made to work correctly across companies. So, given how complex cache coherence design can get, our goal with this work was to simplify the design itself, thus cut down on the verification challenge and deliver the product timely.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69</a:t>
            </a:fld>
            <a:endParaRPr lang="en-US" dirty="0"/>
          </a:p>
        </p:txBody>
      </p:sp>
    </p:spTree>
    <p:extLst>
      <p:ext uri="{BB962C8B-B14F-4D97-AF65-F5344CB8AC3E}">
        <p14:creationId xmlns:p14="http://schemas.microsoft.com/office/powerpoint/2010/main" val="89272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1063114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To address the problem of</a:t>
            </a:r>
            <a:r>
              <a:rPr lang="en-US" baseline="0" dirty="0" smtClean="0"/>
              <a:t> state space explosion </a:t>
            </a:r>
            <a:r>
              <a:rPr lang="en-US" dirty="0" smtClean="0"/>
              <a:t>our key idea</a:t>
            </a:r>
            <a:r>
              <a:rPr lang="en-US" baseline="0" dirty="0" smtClean="0"/>
              <a:t> is to restrict the GPU’s ability to cache data and exploit the GPU’s latency tolerance properties to have minimal effect on performance</a:t>
            </a:r>
          </a:p>
          <a:p>
            <a:endParaRPr lang="en-US" baseline="0" dirty="0" smtClean="0"/>
          </a:p>
          <a:p>
            <a:r>
              <a:rPr lang="en-US" baseline="0" dirty="0" smtClean="0"/>
              <a:t>And to address the challenge of vendor collaboration we want a solution that doesn't require CPU and GPU to implement same cache coherence protocol.</a:t>
            </a:r>
          </a:p>
          <a:p>
            <a:endParaRPr lang="en-US" baseline="0" dirty="0" smtClean="0"/>
          </a:p>
          <a:p>
            <a:r>
              <a:rPr lang="en-US" baseline="0" dirty="0" smtClean="0"/>
              <a:t>Our solution to address above challenges is Selective GPU caching with which we provide globally visible shared memory w/o HW cache coherence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70</a:t>
            </a:fld>
            <a:endParaRPr lang="en-US" dirty="0"/>
          </a:p>
        </p:txBody>
      </p:sp>
    </p:spTree>
    <p:extLst>
      <p:ext uri="{BB962C8B-B14F-4D97-AF65-F5344CB8AC3E}">
        <p14:creationId xmlns:p14="http://schemas.microsoft.com/office/powerpoint/2010/main" val="20736038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fontScale="92500"/>
          </a:bodyPr>
          <a:lstStyle/>
          <a:p>
            <a:r>
              <a:rPr lang="en-US" baseline="0" dirty="0" smtClean="0"/>
              <a:t>Selective caching is based on these three principles: </a:t>
            </a:r>
          </a:p>
          <a:p>
            <a:r>
              <a:rPr lang="en-US" baseline="0" dirty="0" smtClean="0"/>
              <a:t>CPU caches all of memory, the GPU never caches the CPU attached memory, and the GPU only caches GPU-memory only if CPU is not caching it.</a:t>
            </a:r>
          </a:p>
          <a:p>
            <a:endParaRPr lang="en-US" baseline="0" dirty="0" smtClean="0"/>
          </a:p>
          <a:p>
            <a:r>
              <a:rPr lang="en-US" baseline="0" dirty="0" smtClean="0"/>
              <a:t>Envision a simple system such as the one shown here. We’ve got one CPU and one GPU with DDR connected to the CPU, GDDR connected to the GPU and a dedicated link connecting the two… </a:t>
            </a:r>
          </a:p>
          <a:p>
            <a:endParaRPr lang="en-US" baseline="0" dirty="0" smtClean="0"/>
          </a:p>
          <a:p>
            <a:r>
              <a:rPr lang="en-US" baseline="0" dirty="0" smtClean="0"/>
              <a:t>The primary micro architectural structure needed to implement selective caching is a remote directory on the GPU side. This directory approximately but conservatively tracks the lines homed in GPU memory that are presently cached at the CPU. </a:t>
            </a:r>
          </a:p>
          <a:p>
            <a:endParaRPr lang="en-US" baseline="0" dirty="0" smtClean="0"/>
          </a:p>
          <a:p>
            <a:r>
              <a:rPr lang="en-US" baseline="0" dirty="0" smtClean="0"/>
              <a:t>Now if the GPU reads from an address mapped to DDR memory on the CPU side, the regular directory sends the most recent copy. If the GPU writes to DDR memory, the directory handles invalidation of CPU side caches. If the CPU reads/writes GDDR, then the line is inserted in the remote directory. The GPU uses this filter to figure out whether or not it can cache a given line. If a line is found in the filter, the GPU can’t cache it. </a:t>
            </a:r>
          </a:p>
          <a:p>
            <a:endParaRPr lang="en-US" baseline="0" dirty="0" smtClean="0"/>
          </a:p>
          <a:p>
            <a:r>
              <a:rPr lang="en-US" baseline="0" dirty="0" smtClean="0"/>
              <a:t>What I just described is a pretty primitive and naïve implementation of selective caching. We expect this level of naively bypassing GPU caches to result in some loss of performance compared to a fully cached solution.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71</a:t>
            </a:fld>
            <a:endParaRPr lang="en-US" dirty="0"/>
          </a:p>
        </p:txBody>
      </p:sp>
    </p:spTree>
    <p:extLst>
      <p:ext uri="{BB962C8B-B14F-4D97-AF65-F5344CB8AC3E}">
        <p14:creationId xmlns:p14="http://schemas.microsoft.com/office/powerpoint/2010/main" val="20209690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This graph shows the performance effect</a:t>
            </a:r>
            <a:r>
              <a:rPr lang="en-US" baseline="0" dirty="0" smtClean="0"/>
              <a:t> of a naïve implementation of selective caching as we described it on the previous slide normalized to a base line that has fully coherent CPU and GPU caches for different applications. </a:t>
            </a:r>
          </a:p>
          <a:p>
            <a:endParaRPr lang="en-US" dirty="0" smtClean="0"/>
          </a:p>
          <a:p>
            <a:r>
              <a:rPr lang="en-US" dirty="0" smtClean="0"/>
              <a:t>This graph shows that this loss of performance is on average greater than 50%</a:t>
            </a:r>
            <a:r>
              <a:rPr lang="en-US" baseline="0" dirty="0" smtClean="0"/>
              <a:t> and</a:t>
            </a:r>
          </a:p>
          <a:p>
            <a:endParaRPr lang="en-US" dirty="0" smtClean="0"/>
          </a:p>
          <a:p>
            <a:r>
              <a:rPr lang="en-US" dirty="0" smtClean="0"/>
              <a:t>Sometimes as large as </a:t>
            </a:r>
            <a:r>
              <a:rPr lang="en-US" baseline="0" dirty="0" smtClean="0"/>
              <a:t>80-90% in the case of applications like </a:t>
            </a:r>
            <a:r>
              <a:rPr lang="en-US" baseline="0" dirty="0" err="1" smtClean="0"/>
              <a:t>btree</a:t>
            </a:r>
            <a:r>
              <a:rPr lang="en-US" baseline="0" dirty="0" smtClean="0"/>
              <a:t> and comd.</a:t>
            </a:r>
            <a:r>
              <a:rPr lang="en-US" dirty="0" smtClean="0"/>
              <a:t> To bridge this performance gap</a:t>
            </a:r>
            <a:r>
              <a:rPr lang="en-US" baseline="0" dirty="0" smtClean="0"/>
              <a:t> we came up with some micro architectural enhancements.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72</a:t>
            </a:fld>
            <a:endParaRPr lang="en-US" dirty="0"/>
          </a:p>
        </p:txBody>
      </p:sp>
    </p:spTree>
    <p:extLst>
      <p:ext uri="{BB962C8B-B14F-4D97-AF65-F5344CB8AC3E}">
        <p14:creationId xmlns:p14="http://schemas.microsoft.com/office/powerpoint/2010/main" val="10301916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three optimizations we</a:t>
            </a:r>
            <a:r>
              <a:rPr lang="en-US" baseline="0" dirty="0" smtClean="0"/>
              <a:t> have developed</a:t>
            </a:r>
            <a:r>
              <a:rPr lang="en-US" dirty="0" smtClean="0"/>
              <a:t>. I’ll go</a:t>
            </a:r>
            <a:r>
              <a:rPr lang="en-US" baseline="0" dirty="0" smtClean="0"/>
              <a:t> over each optimization and how it closes the gap in performance I just showed.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73</a:t>
            </a:fld>
            <a:endParaRPr lang="en-US" dirty="0"/>
          </a:p>
        </p:txBody>
      </p:sp>
    </p:spTree>
    <p:extLst>
      <p:ext uri="{BB962C8B-B14F-4D97-AF65-F5344CB8AC3E}">
        <p14:creationId xmlns:p14="http://schemas.microsoft.com/office/powerpoint/2010/main" val="102737274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first is to implement aggressive</a:t>
            </a:r>
            <a:r>
              <a:rPr lang="en-US" baseline="0" dirty="0" smtClean="0"/>
              <a:t> MSHR request coalescing for requests sent to CPU memory.</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74</a:t>
            </a:fld>
            <a:endParaRPr lang="en-US" dirty="0"/>
          </a:p>
        </p:txBody>
      </p:sp>
    </p:spTree>
    <p:extLst>
      <p:ext uri="{BB962C8B-B14F-4D97-AF65-F5344CB8AC3E}">
        <p14:creationId xmlns:p14="http://schemas.microsoft.com/office/powerpoint/2010/main" val="7394545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fontScale="92500" lnSpcReduction="20000"/>
          </a:bodyPr>
          <a:lstStyle/>
          <a:p>
            <a:r>
              <a:rPr lang="en-US" dirty="0" smtClean="0"/>
              <a:t>With</a:t>
            </a:r>
            <a:r>
              <a:rPr lang="en-US" baseline="0" dirty="0" smtClean="0"/>
              <a:t> request coalescing w</a:t>
            </a:r>
            <a:r>
              <a:rPr lang="en-US" dirty="0" smtClean="0"/>
              <a:t>e</a:t>
            </a:r>
            <a:r>
              <a:rPr lang="en-US" baseline="0" dirty="0" smtClean="0"/>
              <a:t> want to </a:t>
            </a:r>
            <a:r>
              <a:rPr lang="en-US" dirty="0" smtClean="0"/>
              <a:t>Reduce the number of requests made to CPU-memory from the GPU</a:t>
            </a:r>
          </a:p>
          <a:p>
            <a:r>
              <a:rPr lang="en-US" dirty="0" smtClean="0"/>
              <a:t>We</a:t>
            </a:r>
            <a:r>
              <a:rPr lang="en-US" baseline="0" dirty="0" smtClean="0"/>
              <a:t> use </a:t>
            </a:r>
            <a:r>
              <a:rPr lang="en-US" dirty="0" smtClean="0"/>
              <a:t>miss status holding registers in</a:t>
            </a:r>
            <a:r>
              <a:rPr lang="en-US" baseline="0" dirty="0" smtClean="0"/>
              <a:t> GPU to track outstanding cache misses, however, remember we will not cache any data returned from the CPU memory.</a:t>
            </a:r>
            <a:endParaRPr lang="en-US" dirty="0" smtClean="0"/>
          </a:p>
          <a:p>
            <a:r>
              <a:rPr lang="en-US" baseline="0" dirty="0" smtClean="0"/>
              <a:t>For the sake of this example I’ll assume 16B requests showing up from the GPU.</a:t>
            </a:r>
          </a:p>
          <a:p>
            <a:endParaRPr lang="en-US" dirty="0" smtClean="0"/>
          </a:p>
          <a:p>
            <a:r>
              <a:rPr lang="en-US" dirty="0" smtClean="0"/>
              <a:t>To do this, we promote the granularity</a:t>
            </a:r>
            <a:r>
              <a:rPr lang="en-US" baseline="0" dirty="0" smtClean="0"/>
              <a:t> of individual load requests before issuing them to the DDR memory system. This means an individual load request, is promoted to 128B or the size of a </a:t>
            </a:r>
            <a:r>
              <a:rPr lang="en-US" baseline="0" dirty="0" err="1" smtClean="0"/>
              <a:t>cachline</a:t>
            </a:r>
            <a:r>
              <a:rPr lang="en-US" baseline="0" dirty="0" smtClean="0"/>
              <a:t> before being issued as a request </a:t>
            </a:r>
          </a:p>
          <a:p>
            <a:endParaRPr lang="en-US" baseline="0" dirty="0" smtClean="0"/>
          </a:p>
          <a:p>
            <a:r>
              <a:rPr lang="en-US" baseline="0" dirty="0" smtClean="0"/>
              <a:t>While this larger request is in flight, if other requests are made within the same 128B block, then these requests can simply be attached to the pending request list in the corresponding MSHR and no new requests are issued to the memory system. </a:t>
            </a:r>
          </a:p>
          <a:p>
            <a:endParaRPr lang="en-US" baseline="0" dirty="0" smtClean="0"/>
          </a:p>
          <a:p>
            <a:r>
              <a:rPr lang="en-US" baseline="0" dirty="0" smtClean="0"/>
              <a:t>Now to maintain correctness in a non-caching system any parts of the returning 128B block that haven’t been requested are going to be discarded immediately on arrival to the GPU. </a:t>
            </a:r>
            <a:endParaRPr lang="en-US" dirty="0" smtClean="0"/>
          </a:p>
          <a:p>
            <a:endParaRPr lang="en-US" dirty="0" smtClean="0"/>
          </a:p>
          <a:p>
            <a:endParaRPr lang="en-US" dirty="0" smtClean="0"/>
          </a:p>
          <a:p>
            <a:r>
              <a:rPr lang="en-US" baseline="0" dirty="0" smtClean="0"/>
              <a:t>It turns out there a good deal of spatial locality that can be captured this way. On average 35% of memory requests can be serviced via </a:t>
            </a:r>
            <a:r>
              <a:rPr lang="en-US" baseline="0" dirty="0" err="1" smtClean="0"/>
              <a:t>cacheless</a:t>
            </a:r>
            <a:r>
              <a:rPr lang="en-US" baseline="0" dirty="0" smtClean="0"/>
              <a:t> request coalescing. While this may seem like a low absolute number, we are capturing spatial locality and providing the majority of the benefit of L1 caches with a much lower overhead approach of simply coalescing at the MSHRs.</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75</a:t>
            </a:fld>
            <a:endParaRPr lang="en-US" dirty="0"/>
          </a:p>
        </p:txBody>
      </p:sp>
    </p:spTree>
    <p:extLst>
      <p:ext uri="{BB962C8B-B14F-4D97-AF65-F5344CB8AC3E}">
        <p14:creationId xmlns:p14="http://schemas.microsoft.com/office/powerpoint/2010/main" val="12244008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graph shows how request coalescing affect performance compared to a naïve selective caching solution.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request coalescing</a:t>
            </a:r>
            <a:r>
              <a:rPr lang="en-US" baseline="0" dirty="0" smtClean="0"/>
              <a:t> referred to as L1-L2 request coalescing simply means that its happening at both L1 and L2 cache levels.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find that we can close the gap to within 20% the performance of full caching just by adding this first optimization on top of the described naïve selective caching implementation. However, although request coalescing exploits spatial locality, it does not capture temporal locality and there are other inefficiencies that we aim to address.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76</a:t>
            </a:fld>
            <a:endParaRPr lang="en-US" dirty="0"/>
          </a:p>
        </p:txBody>
      </p:sp>
    </p:spTree>
    <p:extLst>
      <p:ext uri="{BB962C8B-B14F-4D97-AF65-F5344CB8AC3E}">
        <p14:creationId xmlns:p14="http://schemas.microsoft.com/office/powerpoint/2010/main" val="1758734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If request coalescing fails to capture re-use of a cache line, then over time multiple requests for the same line in CPU memory may be sent to the memory controller causing inefficiency in utilizing DDR by the GPU. To address this inefficiency, the second optimization we developed is a CPU-side GPU client cache.</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77</a:t>
            </a:fld>
            <a:endParaRPr lang="en-US" dirty="0"/>
          </a:p>
        </p:txBody>
      </p:sp>
    </p:spTree>
    <p:extLst>
      <p:ext uri="{BB962C8B-B14F-4D97-AF65-F5344CB8AC3E}">
        <p14:creationId xmlns:p14="http://schemas.microsoft.com/office/powerpoint/2010/main" val="20911936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The key idea of this CPU</a:t>
            </a:r>
            <a:r>
              <a:rPr lang="en-US" baseline="0" dirty="0" smtClean="0"/>
              <a:t> side client cache is to shield the DDR memory system from repeated requests for the same line when request coalescing does not capture temporal reuse</a:t>
            </a:r>
          </a:p>
          <a:p>
            <a:endParaRPr lang="en-US" baseline="0" dirty="0" smtClean="0"/>
          </a:p>
          <a:p>
            <a:r>
              <a:rPr lang="en-US" baseline="0" dirty="0" smtClean="0"/>
              <a:t>This cache participates in the CPU coherence protocol like any other coherent cache on the CPU die</a:t>
            </a:r>
            <a:endParaRPr lang="en-US" dirty="0" smtClean="0"/>
          </a:p>
          <a:p>
            <a:r>
              <a:rPr lang="en-US" dirty="0" smtClean="0"/>
              <a:t>This single new cache does not introduce the coherence and interconnect scaling challenges of</a:t>
            </a:r>
            <a:r>
              <a:rPr lang="en-US" baseline="0" dirty="0" smtClean="0"/>
              <a:t> the GPU side caches while still providing latency and bandwidth filtering advantages for GPU requests. </a:t>
            </a:r>
          </a:p>
          <a:p>
            <a:endParaRPr lang="en-US" baseline="0" dirty="0" smtClean="0"/>
          </a:p>
          <a:p>
            <a:r>
              <a:rPr lang="en-US" baseline="0" dirty="0" smtClean="0"/>
              <a:t>Explain the animation.</a:t>
            </a:r>
          </a:p>
          <a:p>
            <a:endParaRPr lang="en-US" baseline="0" dirty="0" smtClean="0"/>
          </a:p>
          <a:p>
            <a:r>
              <a:rPr lang="en-US" baseline="0" dirty="0" smtClean="0"/>
              <a:t>This client cache thus captures temporal locality from the traffic generated by the GPU.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that this cache only allocates lines upon request by an off-chip processor such as the GPU. We put this client cache on the CPU side in order to not bring any coherency onto the GPU die.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78</a:t>
            </a:fld>
            <a:endParaRPr lang="en-US" dirty="0"/>
          </a:p>
        </p:txBody>
      </p:sp>
    </p:spTree>
    <p:extLst>
      <p:ext uri="{BB962C8B-B14F-4D97-AF65-F5344CB8AC3E}">
        <p14:creationId xmlns:p14="http://schemas.microsoft.com/office/powerpoint/2010/main" val="6443192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graph shows the performance impact of adding the CPU side client cache on top of the request coalescing described earlier.</a:t>
            </a:r>
            <a:r>
              <a:rPr lang="en-US" baseline="0" dirty="0" smtClean="0"/>
              <a:t> Here we show performance for client side of 256KB to 1MB. The performance improvements scale up with the size of this cache up till around a 512KB cache and then start to taper off. Combining such a 512KB 8-way associative client cache with request coalescing gets us to within 10% of the performance of a fully HW cache coherent CPU-GPU solution.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79</a:t>
            </a:fld>
            <a:endParaRPr lang="en-US" dirty="0"/>
          </a:p>
        </p:txBody>
      </p:sp>
    </p:spTree>
    <p:extLst>
      <p:ext uri="{BB962C8B-B14F-4D97-AF65-F5344CB8AC3E}">
        <p14:creationId xmlns:p14="http://schemas.microsoft.com/office/powerpoint/2010/main" val="966323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16290012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third optimization is variable-size link transfers over CPU GPU interconnect.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80</a:t>
            </a:fld>
            <a:endParaRPr lang="en-US" dirty="0"/>
          </a:p>
        </p:txBody>
      </p:sp>
    </p:spTree>
    <p:extLst>
      <p:ext uri="{BB962C8B-B14F-4D97-AF65-F5344CB8AC3E}">
        <p14:creationId xmlns:p14="http://schemas.microsoft.com/office/powerpoint/2010/main" val="1255619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baseline="0" dirty="0" smtClean="0"/>
              <a:t>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 without even being consumed.</a:t>
            </a:r>
          </a:p>
          <a:p>
            <a:endParaRPr lang="en-US" baseline="0" dirty="0" smtClean="0"/>
          </a:p>
          <a:p>
            <a:r>
              <a:rPr lang="en-US" baseline="0" dirty="0" smtClean="0"/>
              <a:t>We reduce the transfer unit from 128B down to 64B or 32B to improve the bandwidth utilization of CPU-GPU </a:t>
            </a:r>
            <a:r>
              <a:rPr lang="en-US" baseline="0" dirty="0" err="1" smtClean="0"/>
              <a:t>interconenct</a:t>
            </a:r>
            <a:r>
              <a:rPr lang="en-US" baseline="0" dirty="0" smtClean="0"/>
              <a:t>.</a:t>
            </a:r>
          </a:p>
          <a:p>
            <a:r>
              <a:rPr lang="en-US" baseline="0" dirty="0" smtClean="0"/>
              <a:t>But then we need to deal with trade-offs associated with </a:t>
            </a:r>
            <a:r>
              <a:rPr lang="en-US" baseline="0" dirty="0" err="1" smtClean="0"/>
              <a:t>packetization</a:t>
            </a:r>
            <a:r>
              <a:rPr lang="en-US" baseline="0" dirty="0" smtClean="0"/>
              <a:t> overheads. If the data transfer unit is smaller then fixed size packet overhead can reduce the overall link utilization. For example, with 16B packet headers, if we fetch all data in 128B cache line then the link utilization is 88%, however link utilization reduces to 66% in case of 32B data transfer units.</a:t>
            </a:r>
          </a:p>
          <a:p>
            <a:endParaRPr lang="en-US" baseline="0" dirty="0" smtClean="0"/>
          </a:p>
          <a:p>
            <a:r>
              <a:rPr lang="en-US" baseline="0" dirty="0" smtClean="0"/>
              <a:t>So to maintain the benefit of request coalescing but reduce interconnect inefficiency we use variable transfer units on the CPU-GPU interconnect.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81</a:t>
            </a:fld>
            <a:endParaRPr lang="en-US" dirty="0"/>
          </a:p>
        </p:txBody>
      </p:sp>
    </p:spTree>
    <p:extLst>
      <p:ext uri="{BB962C8B-B14F-4D97-AF65-F5344CB8AC3E}">
        <p14:creationId xmlns:p14="http://schemas.microsoft.com/office/powerpoint/2010/main" val="2664522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baseline="0" dirty="0" smtClean="0"/>
              <a:t>To enable the variable size link transfers, we embed a bit-mask in each request header indicating which sub-blocks of the 128B cache line should be transferred back. The </a:t>
            </a:r>
          </a:p>
          <a:p>
            <a:endParaRPr lang="en-US" baseline="0" dirty="0" smtClean="0"/>
          </a:p>
          <a:p>
            <a:r>
              <a:rPr lang="en-US" baseline="0" dirty="0" smtClean="0"/>
              <a:t>What happens here is that while an initial request is pending across the CPU-GPU interconnect, we merge any further sub-blocks with whatever the initial bit-mask indicated</a:t>
            </a:r>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Its worth noting here that variable size transfer units are also understood by the MSHRs of the CPU-side client cache that we talked about in the second </a:t>
            </a:r>
            <a:r>
              <a:rPr lang="en-US" baseline="0" smtClean="0"/>
              <a:t>optimization …</a:t>
            </a:r>
            <a:r>
              <a:rPr lang="en-US" dirty="0" smtClean="0"/>
              <a:t>By maintaining this mask when CPU memory returns a 128B cache line only the requested sub-blocks are returned to the GPU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82</a:t>
            </a:fld>
            <a:endParaRPr lang="en-US" dirty="0"/>
          </a:p>
        </p:txBody>
      </p:sp>
    </p:spTree>
    <p:extLst>
      <p:ext uri="{BB962C8B-B14F-4D97-AF65-F5344CB8AC3E}">
        <p14:creationId xmlns:p14="http://schemas.microsoft.com/office/powerpoint/2010/main" val="14851341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This graph shows</a:t>
            </a:r>
            <a:r>
              <a:rPr lang="en-US" baseline="0" dirty="0" smtClean="0"/>
              <a:t> the impact of variable size transfer on the data transferred across the CPU-GPU interconnect.</a:t>
            </a:r>
          </a:p>
          <a:p>
            <a:r>
              <a:rPr lang="en-US" baseline="0" dirty="0" smtClean="0"/>
              <a:t>For each benchmark the bars show relative transfer of data across the interconnect, you can see a significant drop on the amount of data transferred using the variable size transfer technique.</a:t>
            </a:r>
          </a:p>
          <a:p>
            <a:endParaRPr lang="en-US" baseline="0" dirty="0" smtClean="0"/>
          </a:p>
          <a:p>
            <a:r>
              <a:rPr lang="en-US" baseline="0" dirty="0" smtClean="0"/>
              <a:t>The big gain with this optimization is the significantly less amount of data transferred across the link which can enables power savings. Performance (which we don’t show in this graph) significantly improves for some benchmarks but on average the improvement is relatively smaller than the previous enhancements and we see a 3% performance improvement from this optimization.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83</a:t>
            </a:fld>
            <a:endParaRPr lang="en-US" dirty="0"/>
          </a:p>
        </p:txBody>
      </p:sp>
    </p:spTree>
    <p:extLst>
      <p:ext uri="{BB962C8B-B14F-4D97-AF65-F5344CB8AC3E}">
        <p14:creationId xmlns:p14="http://schemas.microsoft.com/office/powerpoint/2010/main" val="20928172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84</a:t>
            </a:fld>
            <a:endParaRPr lang="en-US" dirty="0"/>
          </a:p>
        </p:txBody>
      </p:sp>
    </p:spTree>
    <p:extLst>
      <p:ext uri="{BB962C8B-B14F-4D97-AF65-F5344CB8AC3E}">
        <p14:creationId xmlns:p14="http://schemas.microsoft.com/office/powerpoint/2010/main" val="13971676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85</a:t>
            </a:fld>
            <a:endParaRPr lang="en-US" dirty="0"/>
          </a:p>
        </p:txBody>
      </p:sp>
    </p:spTree>
    <p:extLst>
      <p:ext uri="{BB962C8B-B14F-4D97-AF65-F5344CB8AC3E}">
        <p14:creationId xmlns:p14="http://schemas.microsoft.com/office/powerpoint/2010/main" val="45645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Up until this point,</a:t>
            </a:r>
            <a:r>
              <a:rPr lang="en-US" baseline="0" dirty="0" smtClean="0"/>
              <a:t> I’ve described three mechanisms which are basically hardware optimizations and, they all assume the GPU strictly never caches any part of CPU memory. The question is, does the GPU have to avoid caching CPU memory all the time?</a:t>
            </a:r>
          </a:p>
          <a:p>
            <a:endParaRPr lang="en-US" baseline="0" dirty="0" smtClean="0"/>
          </a:p>
          <a:p>
            <a:r>
              <a:rPr lang="en-US" baseline="0" dirty="0" smtClean="0"/>
              <a:t>This graph shows the fraction of data touched by the GPU that is read only vs both read and written at an OS page granularity. We find that in many workloads the majority of data touched by the GPU is read-only at an OS page level. </a:t>
            </a:r>
          </a:p>
          <a:p>
            <a:endParaRPr lang="en-US" baseline="0" dirty="0" smtClean="0"/>
          </a:p>
          <a:p>
            <a:r>
              <a:rPr lang="en-US" baseline="0" dirty="0" smtClean="0"/>
              <a:t>In fact, 60% of the data is read-only. The idea here is that the GPU could potentially cache such read-only data safely, and we could guarantee correctness through OS page protection mechanisms entirely in software.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86</a:t>
            </a:fld>
            <a:endParaRPr lang="en-US" dirty="0"/>
          </a:p>
        </p:txBody>
      </p:sp>
    </p:spTree>
    <p:extLst>
      <p:ext uri="{BB962C8B-B14F-4D97-AF65-F5344CB8AC3E}">
        <p14:creationId xmlns:p14="http://schemas.microsoft.com/office/powerpoint/2010/main" val="15166909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sz="1100" kern="1200" dirty="0" smtClean="0">
                <a:solidFill>
                  <a:schemeClr val="tx1"/>
                </a:solidFill>
                <a:effectLst/>
                <a:latin typeface="Trebuchet MS" pitchFamily="34" charset="0"/>
                <a:ea typeface="+mn-ea"/>
                <a:cs typeface="+mn-cs"/>
              </a:rPr>
              <a:t>Some</a:t>
            </a:r>
            <a:r>
              <a:rPr lang="en-US" sz="1100" kern="1200" baseline="0" dirty="0" smtClean="0">
                <a:solidFill>
                  <a:schemeClr val="tx1"/>
                </a:solidFill>
                <a:effectLst/>
                <a:latin typeface="Trebuchet MS" pitchFamily="34" charset="0"/>
                <a:ea typeface="+mn-ea"/>
                <a:cs typeface="+mn-cs"/>
              </a:rPr>
              <a:t> workloads </a:t>
            </a:r>
            <a:r>
              <a:rPr lang="en-US" sz="1100" kern="1200" dirty="0" smtClean="0">
                <a:solidFill>
                  <a:schemeClr val="tx1"/>
                </a:solidFill>
                <a:effectLst/>
                <a:latin typeface="Trebuchet MS" pitchFamily="34" charset="0"/>
                <a:ea typeface="+mn-ea"/>
                <a:cs typeface="+mn-cs"/>
              </a:rPr>
              <a:t>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87</a:t>
            </a:fld>
            <a:endParaRPr lang="en-US" dirty="0"/>
          </a:p>
        </p:txBody>
      </p:sp>
    </p:spTree>
    <p:extLst>
      <p:ext uri="{BB962C8B-B14F-4D97-AF65-F5344CB8AC3E}">
        <p14:creationId xmlns:p14="http://schemas.microsoft.com/office/powerpoint/2010/main" val="2604233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88</a:t>
            </a:fld>
            <a:endParaRPr lang="en-US" dirty="0"/>
          </a:p>
        </p:txBody>
      </p:sp>
    </p:spTree>
    <p:extLst>
      <p:ext uri="{BB962C8B-B14F-4D97-AF65-F5344CB8AC3E}">
        <p14:creationId xmlns:p14="http://schemas.microsoft.com/office/powerpoint/2010/main" val="9522116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baseline="0" dirty="0" smtClean="0"/>
              <a:t>Workloads like </a:t>
            </a:r>
            <a:r>
              <a:rPr lang="en-US" baseline="0" dirty="0" err="1" smtClean="0"/>
              <a:t>backprop</a:t>
            </a:r>
            <a:r>
              <a:rPr lang="en-US" baseline="0" dirty="0" smtClean="0"/>
              <a:t>, </a:t>
            </a:r>
            <a:r>
              <a:rPr lang="en-US" baseline="0" dirty="0" err="1" smtClean="0"/>
              <a:t>cns</a:t>
            </a:r>
            <a:r>
              <a:rPr lang="en-US" baseline="0" dirty="0" smtClean="0"/>
              <a:t>, needle </a:t>
            </a:r>
            <a:r>
              <a:rPr lang="en-US" sz="1100" kern="1200" dirty="0" smtClean="0">
                <a:solidFill>
                  <a:schemeClr val="tx1"/>
                </a:solidFill>
                <a:effectLst/>
                <a:latin typeface="Trebuchet MS" pitchFamily="34" charset="0"/>
                <a:ea typeface="+mn-ea"/>
                <a:cs typeface="+mn-cs"/>
              </a:rPr>
              <a:t>tend to issue many concurrent writes, 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89</a:t>
            </a:fld>
            <a:endParaRPr lang="en-US" dirty="0"/>
          </a:p>
        </p:txBody>
      </p:sp>
    </p:spTree>
    <p:extLst>
      <p:ext uri="{BB962C8B-B14F-4D97-AF65-F5344CB8AC3E}">
        <p14:creationId xmlns:p14="http://schemas.microsoft.com/office/powerpoint/2010/main" val="785880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024786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This table shows the amount of data over-fetch across our evaluated benchmarks.</a:t>
            </a:r>
            <a:r>
              <a:rPr lang="en-US" baseline="0" dirty="0" smtClean="0"/>
              <a:t> In this table </a:t>
            </a:r>
            <a:r>
              <a:rPr lang="en-US" baseline="0" dirty="0" err="1" smtClean="0"/>
              <a:t>cacheline</a:t>
            </a:r>
            <a:r>
              <a:rPr lang="en-US" baseline="0" dirty="0" smtClean="0"/>
              <a:t> utilization refers to the fraction of the transferred line that has a pending request when the GPU receives a </a:t>
            </a:r>
            <a:r>
              <a:rPr lang="en-US" baseline="0" dirty="0" err="1" smtClean="0"/>
              <a:t>cacheline</a:t>
            </a:r>
            <a:r>
              <a:rPr lang="en-US" baseline="0" dirty="0" smtClean="0"/>
              <a:t>-sized response from CPU memory. 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a:t>
            </a:r>
          </a:p>
          <a:p>
            <a:endParaRPr lang="en-US" baseline="0" dirty="0" smtClean="0"/>
          </a:p>
          <a:p>
            <a:r>
              <a:rPr lang="en-US" baseline="0" dirty="0" smtClean="0"/>
              <a:t>We might want to reduce the transfer unit from 128B down to 64B or 32B to improve this</a:t>
            </a:r>
          </a:p>
          <a:p>
            <a:r>
              <a:rPr lang="en-US" baseline="0" dirty="0" smtClean="0"/>
              <a:t>But then we need to deal with trade-offs with </a:t>
            </a:r>
            <a:r>
              <a:rPr lang="en-US" baseline="0" dirty="0" err="1" smtClean="0"/>
              <a:t>packetization</a:t>
            </a:r>
            <a:r>
              <a:rPr lang="en-US" baseline="0" dirty="0" smtClean="0"/>
              <a:t> overheads. Assuming all data is used (which isn’t the case obviously), but if all the data in what is returned were used at 32B granularity we’d at best have 66% link utilization, but at 128B granularity we’d have 88% link utilization. </a:t>
            </a:r>
          </a:p>
          <a:p>
            <a:endParaRPr lang="en-US" baseline="0" dirty="0" smtClean="0"/>
          </a:p>
          <a:p>
            <a:r>
              <a:rPr lang="en-US" baseline="0" dirty="0" smtClean="0"/>
              <a:t>So to maintain the benefit of request coalescing but reduce interconnect inefficiency we propose using variable transfer units on the CPU-GPU interconnect.</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90</a:t>
            </a:fld>
            <a:endParaRPr lang="en-US" dirty="0"/>
          </a:p>
        </p:txBody>
      </p:sp>
    </p:spTree>
    <p:extLst>
      <p:ext uri="{BB962C8B-B14F-4D97-AF65-F5344CB8AC3E}">
        <p14:creationId xmlns:p14="http://schemas.microsoft.com/office/powerpoint/2010/main" val="5417873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dirty="0" smtClean="0"/>
              <a:t>The problem is…</a:t>
            </a:r>
          </a:p>
          <a:p>
            <a:endParaRPr lang="en-US" baseline="0" dirty="0" smtClean="0"/>
          </a:p>
          <a:p>
            <a:r>
              <a:rPr lang="en-US" baseline="0" dirty="0" smtClean="0"/>
              <a:t>But when we start adding GPUs, GPUs are expected to have up to hundreds of streaming SMs each with their own cache, trying to extend traditional cache coherency into the GPU memory system requires keeping hundreds of caches coherent. And its fairly well known that scaling cache coherence to this degree is pretty difficult and requires both very large state and very large interconnect bandwidth. This makes it fairly unattractive to build fully cache coherent systems using this approach. </a:t>
            </a:r>
          </a:p>
          <a:p>
            <a:endParaRPr lang="en-US" baseline="0" dirty="0" smtClean="0"/>
          </a:p>
          <a:p>
            <a:r>
              <a:rPr lang="en-US" baseline="0" dirty="0" smtClean="0"/>
              <a:t>This proves even more difficult with multiple vendors trying to integrate existing CPU and GPU designs in a timely manner. </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91</a:t>
            </a:fld>
            <a:endParaRPr lang="en-US" dirty="0"/>
          </a:p>
        </p:txBody>
      </p:sp>
    </p:spTree>
    <p:extLst>
      <p:ext uri="{BB962C8B-B14F-4D97-AF65-F5344CB8AC3E}">
        <p14:creationId xmlns:p14="http://schemas.microsoft.com/office/powerpoint/2010/main" val="52176329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92</a:t>
            </a:fld>
            <a:endParaRPr lang="en-US" dirty="0"/>
          </a:p>
        </p:txBody>
      </p:sp>
    </p:spTree>
    <p:extLst>
      <p:ext uri="{BB962C8B-B14F-4D97-AF65-F5344CB8AC3E}">
        <p14:creationId xmlns:p14="http://schemas.microsoft.com/office/powerpoint/2010/main" val="717503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93</a:t>
            </a:fld>
            <a:endParaRPr lang="en-US" dirty="0"/>
          </a:p>
        </p:txBody>
      </p:sp>
    </p:spTree>
    <p:extLst>
      <p:ext uri="{BB962C8B-B14F-4D97-AF65-F5344CB8AC3E}">
        <p14:creationId xmlns:p14="http://schemas.microsoft.com/office/powerpoint/2010/main" val="11699745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94</a:t>
            </a:fld>
            <a:endParaRPr lang="en-US" dirty="0"/>
          </a:p>
        </p:txBody>
      </p:sp>
    </p:spTree>
    <p:extLst>
      <p:ext uri="{BB962C8B-B14F-4D97-AF65-F5344CB8AC3E}">
        <p14:creationId xmlns:p14="http://schemas.microsoft.com/office/powerpoint/2010/main" val="14020403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95</a:t>
            </a:fld>
            <a:endParaRPr lang="en-US" dirty="0"/>
          </a:p>
        </p:txBody>
      </p:sp>
    </p:spTree>
    <p:extLst>
      <p:ext uri="{BB962C8B-B14F-4D97-AF65-F5344CB8AC3E}">
        <p14:creationId xmlns:p14="http://schemas.microsoft.com/office/powerpoint/2010/main" val="19014026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dirty="0"/>
              <a:t>But if we start detecting cold pages at 2MB granularity the amount of cold data detected is much less. It’s because of the way current OS level cold page detection mechanisms work. They only operate at page granularity. So, when a 2MB page is used, even pounding on a single byte out of that 2MB region will classify the complete 2MB region as hot. Although 99% of the bytes are cold and could have been potentially mapped to slow memory. Therefore, we have a problem in detecting true cold pages at 2MB granularity.</a:t>
            </a:r>
          </a:p>
        </p:txBody>
      </p:sp>
      <p:sp>
        <p:nvSpPr>
          <p:cNvPr id="287" name="Shape 287"/>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90669631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8225" y="525463"/>
            <a:ext cx="4662488" cy="2622550"/>
          </a:xfrm>
        </p:spPr>
      </p:sp>
      <p:sp>
        <p:nvSpPr>
          <p:cNvPr id="3" name="Notes Placeholder 2"/>
          <p:cNvSpPr>
            <a:spLocks noGrp="1"/>
          </p:cNvSpPr>
          <p:nvPr>
            <p:ph type="body" idx="1"/>
          </p:nvPr>
        </p:nvSpPr>
        <p:spPr/>
        <p:txBody>
          <a:bodyPr/>
          <a:lstStyle/>
          <a:p>
            <a:r>
              <a:rPr lang="en-US" dirty="0" smtClean="0"/>
              <a:t>But</a:t>
            </a:r>
            <a:r>
              <a:rPr lang="en-US" baseline="0" dirty="0" smtClean="0"/>
              <a:t> how much slowdown can we actually tolerate without increasing the overall cost of deployment. On the right we have a pie chart of TCO distribution for a 50% occupied data center. We see that capital expenditure is 17% of the overall cost. So, if slow memory is 1/3 as cheap as DRAM then overall cost saved will be 3% assuming memory cost is 30% of the machine cost. But less performance means more servers to maintain same level of throughput. Therefore, we can have at most 3% slowdown in order to reduce total cost of ownership.</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97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6621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98</a:t>
            </a:fld>
            <a:endParaRPr lang="en-US" dirty="0"/>
          </a:p>
        </p:txBody>
      </p:sp>
    </p:spTree>
    <p:extLst>
      <p:ext uri="{BB962C8B-B14F-4D97-AF65-F5344CB8AC3E}">
        <p14:creationId xmlns:p14="http://schemas.microsoft.com/office/powerpoint/2010/main" val="17084301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99</a:t>
            </a:fld>
            <a:endParaRPr lang="en-US" dirty="0"/>
          </a:p>
        </p:txBody>
      </p:sp>
    </p:spTree>
    <p:extLst>
      <p:ext uri="{BB962C8B-B14F-4D97-AF65-F5344CB8AC3E}">
        <p14:creationId xmlns:p14="http://schemas.microsoft.com/office/powerpoint/2010/main" val="1581212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a:prstGeom prst="rect">
            <a:avLst/>
          </a:prstGeo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00755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
        <p:nvSpPr>
          <p:cNvPr id="7"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r>
              <a:rPr lang="en-US" dirty="0" smtClean="0"/>
              <a:t>1</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617220"/>
          </a:xfrm>
          <a:prstGeom prst="rect">
            <a:avLst/>
          </a:prstGeom>
        </p:spPr>
        <p:txBody>
          <a:bodyPr/>
          <a:lstStyle>
            <a:lvl1pPr>
              <a:defRPr sz="3240">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48640" y="1234442"/>
            <a:ext cx="9875520" cy="4279107"/>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116447"/>
            <a:ext cx="9875520" cy="617220"/>
          </a:xfrm>
          <a:prstGeom prst="rect">
            <a:avLst/>
          </a:prstGeom>
        </p:spPr>
        <p:txBody>
          <a:bodyPr/>
          <a:lstStyle>
            <a:lvl1pPr>
              <a:defRPr sz="4800">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48640" y="852408"/>
            <a:ext cx="9875520" cy="4661142"/>
          </a:xfrm>
          <a:prstGeom prst="rect">
            <a:avLst/>
          </a:prstGeom>
        </p:spPr>
        <p:txBody>
          <a:bodyPr anchor="ct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852056606"/>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4"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rtl="0" eaLnBrk="1" fontAlgn="base" hangingPunct="1">
        <a:spcBef>
          <a:spcPct val="0"/>
        </a:spcBef>
        <a:spcAft>
          <a:spcPct val="0"/>
        </a:spcAft>
        <a:defRPr lang="en-US" sz="400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coe banner 1"/>
          <p:cNvPicPr>
            <a:picLocks noChangeAspect="1" noChangeArrowheads="1"/>
          </p:cNvPicPr>
          <p:nvPr/>
        </p:nvPicPr>
        <p:blipFill>
          <a:blip r:embed="rId13" cstate="print"/>
          <a:srcRect/>
          <a:stretch>
            <a:fillRect/>
          </a:stretch>
        </p:blipFill>
        <p:spPr bwMode="auto">
          <a:xfrm>
            <a:off x="91440" y="137160"/>
            <a:ext cx="10881360" cy="395764"/>
          </a:xfrm>
          <a:prstGeom prst="rect">
            <a:avLst/>
          </a:prstGeom>
          <a:noFill/>
        </p:spPr>
      </p:pic>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Rectangle 10"/>
          <p:cNvSpPr>
            <a:spLocks noChangeArrowheads="1"/>
          </p:cNvSpPr>
          <p:nvPr/>
        </p:nvSpPr>
        <p:spPr bwMode="auto">
          <a:xfrm>
            <a:off x="0" y="5979322"/>
            <a:ext cx="1072730" cy="203133"/>
          </a:xfrm>
          <a:prstGeom prst="rect">
            <a:avLst/>
          </a:prstGeom>
          <a:noFill/>
          <a:ln w="28575">
            <a:noFill/>
            <a:miter lim="800000"/>
            <a:headEnd/>
            <a:tailEnd/>
          </a:ln>
          <a:effectLst/>
        </p:spPr>
        <p:txBody>
          <a:bodyPr wrap="none">
            <a:spAutoFit/>
          </a:bodyPr>
          <a:lstStyle/>
          <a:p>
            <a:pPr algn="l"/>
            <a:r>
              <a:rPr lang="en-US" sz="720" dirty="0"/>
              <a:t>© </a:t>
            </a:r>
            <a:r>
              <a:rPr lang="en-US" sz="720" dirty="0" smtClean="0"/>
              <a:t>2009 Steven </a:t>
            </a:r>
            <a:r>
              <a:rPr lang="en-US" sz="720" dirty="0" err="1" smtClean="0"/>
              <a:t>Pelley</a:t>
            </a:r>
            <a:endParaRPr lang="en-US" sz="720" dirty="0"/>
          </a:p>
        </p:txBody>
      </p:sp>
    </p:spTree>
    <p:extLst>
      <p:ext uri="{BB962C8B-B14F-4D97-AF65-F5344CB8AC3E}">
        <p14:creationId xmlns:p14="http://schemas.microsoft.com/office/powerpoint/2010/main" val="1073891522"/>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p:hf sldNum="0" hdr="0" ftr="0" dt="0"/>
  <p:txStyles>
    <p:titleStyle>
      <a:lvl1pPr algn="ctr" rtl="0" eaLnBrk="1" fontAlgn="base" hangingPunct="1">
        <a:spcBef>
          <a:spcPct val="0"/>
        </a:spcBef>
        <a:spcAft>
          <a:spcPct val="0"/>
        </a:spcAft>
        <a:defRPr lang="en-US" sz="324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chart" Target="../charts/char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chart" Target="../charts/char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chart" Target="../charts/char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chart" Target="../charts/char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50.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chart" Target="../charts/char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png"/><Relationship Id="rId8" Type="http://schemas.microsoft.com/office/2007/relationships/hdphoto" Target="../media/hdphoto1.wdp"/><Relationship Id="rId9" Type="http://schemas.openxmlformats.org/officeDocument/2006/relationships/image" Target="../media/image8.tiff"/><Relationship Id="rId10"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7.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chart" Target="../charts/char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8.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0.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jpg"/><Relationship Id="rId8"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6.png"/></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6.png"/></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6.png"/></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6.png"/></Relationships>
</file>

<file path=ppt/slides/_rels/slide8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36.png"/></Relationships>
</file>

<file path=ppt/slides/_rels/slide85.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chart" Target="../charts/chart10.xm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chart" Target="../charts/char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8.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4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192188"/>
            <a:ext cx="10979150" cy="1323023"/>
          </a:xfrm>
        </p:spPr>
        <p:txBody>
          <a:bodyPr/>
          <a:lstStyle/>
          <a:p>
            <a:r>
              <a:rPr lang="en-US" sz="4200" dirty="0" smtClean="0"/>
              <a:t>Paving the Path for Heterogeneous Memory Adoption in Production Systems</a:t>
            </a:r>
            <a:endParaRPr lang="en-US" sz="4200" dirty="0"/>
          </a:p>
        </p:txBody>
      </p:sp>
      <p:sp>
        <p:nvSpPr>
          <p:cNvPr id="4" name="Subtitle 11"/>
          <p:cNvSpPr>
            <a:spLocks noGrp="1"/>
          </p:cNvSpPr>
          <p:nvPr>
            <p:ph type="subTitle" idx="1"/>
          </p:nvPr>
        </p:nvSpPr>
        <p:spPr>
          <a:xfrm>
            <a:off x="1649095" y="1899782"/>
            <a:ext cx="7680960" cy="1002557"/>
          </a:xfrm>
        </p:spPr>
        <p:txBody>
          <a:bodyPr anchor="ctr"/>
          <a:lstStyle/>
          <a:p>
            <a:r>
              <a:rPr lang="en-US" b="1" dirty="0" smtClean="0">
                <a:solidFill>
                  <a:srgbClr val="FF0000"/>
                </a:solidFill>
              </a:rPr>
              <a:t>Neha Agarwal</a:t>
            </a:r>
          </a:p>
          <a:p>
            <a:r>
              <a:rPr lang="en-US" dirty="0" smtClean="0"/>
              <a:t>Chair: Thomas F. </a:t>
            </a:r>
            <a:r>
              <a:rPr lang="en-US" dirty="0" err="1" smtClean="0"/>
              <a:t>Wenisch</a:t>
            </a:r>
            <a:endParaRPr lang="en-US" dirty="0" smtClean="0"/>
          </a:p>
          <a:p>
            <a:r>
              <a:rPr lang="en-US" dirty="0" smtClean="0"/>
              <a:t>Defense, Feb 20, 2017</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690" y="3096492"/>
            <a:ext cx="4831770" cy="3221180"/>
          </a:xfrm>
          <a:prstGeom prst="rect">
            <a:avLst/>
          </a:prstGeom>
        </p:spPr>
      </p:pic>
    </p:spTree>
    <p:extLst>
      <p:ext uri="{BB962C8B-B14F-4D97-AF65-F5344CB8AC3E}">
        <p14:creationId xmlns:p14="http://schemas.microsoft.com/office/powerpoint/2010/main" val="381092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CPU-GPU heterogeneous systems</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Left-Right Arrow 7"/>
          <p:cNvSpPr/>
          <p:nvPr/>
        </p:nvSpPr>
        <p:spPr bwMode="auto">
          <a:xfrm>
            <a:off x="1355195" y="1770631"/>
            <a:ext cx="2179330" cy="98664"/>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CPU-GPU </a:t>
            </a:r>
            <a:r>
              <a:rPr lang="en-US" altLang="en-US" sz="1600" dirty="0">
                <a:latin typeface="Calibri" charset="0"/>
                <a:ea typeface="Calibri" charset="0"/>
                <a:cs typeface="Calibri" charset="0"/>
              </a:rPr>
              <a:t>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3" name="Group 2"/>
          <p:cNvGrpSpPr/>
          <p:nvPr/>
        </p:nvGrpSpPr>
        <p:grpSpPr>
          <a:xfrm>
            <a:off x="208370" y="1287678"/>
            <a:ext cx="1272935" cy="2977853"/>
            <a:chOff x="208370" y="1287678"/>
            <a:chExt cx="1272935" cy="2977853"/>
          </a:xfrm>
        </p:grpSpPr>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grpSp>
        <p:nvGrpSpPr>
          <p:cNvPr id="33" name="Group 32"/>
          <p:cNvGrpSpPr/>
          <p:nvPr/>
        </p:nvGrpSpPr>
        <p:grpSpPr>
          <a:xfrm>
            <a:off x="3534525" y="1325373"/>
            <a:ext cx="1400267" cy="2977042"/>
            <a:chOff x="3534525" y="1325373"/>
            <a:chExt cx="1400267" cy="2977042"/>
          </a:xfrm>
        </p:grpSpPr>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9" name="Up-Down Arrow 8"/>
            <p:cNvSpPr/>
            <p:nvPr/>
          </p:nvSpPr>
          <p:spPr bwMode="auto">
            <a:xfrm>
              <a:off x="3719224" y="2423934"/>
              <a:ext cx="629922" cy="895655"/>
            </a:xfrm>
            <a:prstGeom prst="upDownArrow">
              <a:avLst>
                <a:gd name="adj1" fmla="val 50000"/>
                <a:gd name="adj2" fmla="val 21408"/>
              </a:avLst>
            </a:prstGeom>
            <a:ln cap="flat"/>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2" name="Rectangle 31"/>
          <p:cNvSpPr/>
          <p:nvPr/>
        </p:nvSpPr>
        <p:spPr>
          <a:xfrm>
            <a:off x="2211048" y="804334"/>
            <a:ext cx="6550704" cy="430887"/>
          </a:xfrm>
          <a:prstGeom prst="rect">
            <a:avLst/>
          </a:prstGeom>
        </p:spPr>
        <p:txBody>
          <a:bodyPr wrap="square">
            <a:spAutoFit/>
          </a:bodyPr>
          <a:lstStyle/>
          <a:p>
            <a:pPr algn="ctr"/>
            <a:r>
              <a:rPr lang="en-US" sz="2200" dirty="0">
                <a:latin typeface="Calibri" charset="0"/>
                <a:ea typeface="Calibri" charset="0"/>
                <a:cs typeface="Calibri" charset="0"/>
              </a:rPr>
              <a:t>What is new with CPU-GPU heterogeneous systems?</a:t>
            </a:r>
          </a:p>
        </p:txBody>
      </p:sp>
      <p:sp>
        <p:nvSpPr>
          <p:cNvPr id="37" name="Content Placeholder 2"/>
          <p:cNvSpPr txBox="1">
            <a:spLocks/>
          </p:cNvSpPr>
          <p:nvPr/>
        </p:nvSpPr>
        <p:spPr>
          <a:xfrm>
            <a:off x="5013702" y="5045244"/>
            <a:ext cx="5683398"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800" b="1" kern="0" dirty="0" smtClean="0">
                <a:solidFill>
                  <a:srgbClr val="002060"/>
                </a:solidFill>
              </a:rPr>
              <a:t>GPU can access CPU memory at much higher BW &amp; lower latency</a:t>
            </a:r>
          </a:p>
        </p:txBody>
      </p:sp>
      <p:sp>
        <p:nvSpPr>
          <p:cNvPr id="38" name="TextBox 62"/>
          <p:cNvSpPr txBox="1">
            <a:spLocks noChangeArrowheads="1"/>
          </p:cNvSpPr>
          <p:nvPr/>
        </p:nvSpPr>
        <p:spPr bwMode="auto">
          <a:xfrm>
            <a:off x="5220734" y="1558352"/>
            <a:ext cx="27374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800" u="sng" dirty="0" smtClean="0">
                <a:latin typeface="Calibri" charset="0"/>
                <a:ea typeface="Calibri" charset="0"/>
                <a:cs typeface="Calibri" charset="0"/>
              </a:rPr>
              <a:t>CPU-GPU </a:t>
            </a:r>
            <a:r>
              <a:rPr lang="en-US" altLang="en-US" sz="2800" u="sng" dirty="0">
                <a:latin typeface="Calibri" charset="0"/>
                <a:ea typeface="Calibri" charset="0"/>
                <a:cs typeface="Calibri" charset="0"/>
              </a:rPr>
              <a:t>Link</a:t>
            </a:r>
          </a:p>
        </p:txBody>
      </p:sp>
      <p:sp>
        <p:nvSpPr>
          <p:cNvPr id="39" name="TextBox 62"/>
          <p:cNvSpPr txBox="1">
            <a:spLocks noChangeArrowheads="1"/>
          </p:cNvSpPr>
          <p:nvPr/>
        </p:nvSpPr>
        <p:spPr bwMode="auto">
          <a:xfrm>
            <a:off x="5569298" y="2145059"/>
            <a:ext cx="518182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Conventional</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PCIe</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Higher latency (1-10us)</a:t>
            </a: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Lower bandwidth (~16GB/s</a:t>
            </a:r>
            <a:r>
              <a:rPr lang="en-US" altLang="en-US" sz="2200" b="1" dirty="0" smtClean="0">
                <a:solidFill>
                  <a:schemeClr val="accent2">
                    <a:lumMod val="60000"/>
                    <a:lumOff val="40000"/>
                  </a:schemeClr>
                </a:solidFill>
                <a:latin typeface="Calibri" charset="0"/>
                <a:ea typeface="Calibri" charset="0"/>
                <a:cs typeface="Calibri" charset="0"/>
              </a:rPr>
              <a:t>)</a:t>
            </a:r>
          </a:p>
          <a:p>
            <a:pPr eaLnBrk="1" hangingPunct="1"/>
            <a:r>
              <a:rPr lang="en-US" altLang="en-US" sz="2200" dirty="0" smtClean="0">
                <a:latin typeface="Calibri" charset="0"/>
                <a:ea typeface="Calibri" charset="0"/>
                <a:cs typeface="Calibri" charset="0"/>
              </a:rPr>
              <a:t>All GPU data is placed in graphics memory</a:t>
            </a:r>
            <a:endParaRPr lang="en-US" altLang="en-US" sz="2200" dirty="0" smtClean="0">
              <a:latin typeface="Calibri" charset="0"/>
              <a:ea typeface="Calibri" charset="0"/>
              <a:cs typeface="Calibri" charset="0"/>
            </a:endParaRPr>
          </a:p>
          <a:p>
            <a:pPr marL="285750" indent="-285750" eaLnBrk="1" hangingPunct="1">
              <a:buFont typeface="Arial" charset="0"/>
              <a:buChar char="•"/>
            </a:pPr>
            <a:endParaRPr lang="en-US" altLang="en-US" sz="2200" b="1" dirty="0">
              <a:solidFill>
                <a:schemeClr val="accent2">
                  <a:lumMod val="60000"/>
                  <a:lumOff val="40000"/>
                </a:schemeClr>
              </a:solidFill>
              <a:latin typeface="Calibri" charset="0"/>
              <a:ea typeface="Calibri" charset="0"/>
              <a:cs typeface="Calibri" charset="0"/>
            </a:endParaRPr>
          </a:p>
        </p:txBody>
      </p:sp>
      <p:sp>
        <p:nvSpPr>
          <p:cNvPr id="40" name="TextBox 62"/>
          <p:cNvSpPr txBox="1">
            <a:spLocks noChangeArrowheads="1"/>
          </p:cNvSpPr>
          <p:nvPr/>
        </p:nvSpPr>
        <p:spPr bwMode="auto">
          <a:xfrm>
            <a:off x="5569298" y="3834279"/>
            <a:ext cx="376797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Upcoming</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NVLink</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Lower latency (~100ns)</a:t>
            </a: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Higher bandwidth (80GB/s)</a:t>
            </a:r>
          </a:p>
        </p:txBody>
      </p:sp>
    </p:spTree>
    <p:extLst>
      <p:ext uri="{BB962C8B-B14F-4D97-AF65-F5344CB8AC3E}">
        <p14:creationId xmlns:p14="http://schemas.microsoft.com/office/powerpoint/2010/main" val="1495805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 fill="hold"/>
                                        <p:tgtEl>
                                          <p:spTgt spid="8"/>
                                        </p:tgtEl>
                                      </p:cBhvr>
                                      <p:by x="100000" y="300000"/>
                                    </p:animScale>
                                  </p:childTnLst>
                                </p:cTn>
                              </p:par>
                              <p:par>
                                <p:cTn id="11" presetID="6" presetClass="emph" presetSubtype="0" fill="hold" grpId="1" nodeType="withEffect">
                                  <p:stCondLst>
                                    <p:cond delay="0"/>
                                  </p:stCondLst>
                                  <p:childTnLst>
                                    <p:animScale>
                                      <p:cBhvr>
                                        <p:cTn id="12" dur="1000" fill="hold"/>
                                        <p:tgtEl>
                                          <p:spTgt spid="8"/>
                                        </p:tgtEl>
                                      </p:cBhvr>
                                      <p:by x="50000" y="100000"/>
                                    </p:animScale>
                                  </p:childTnLst>
                                </p:cTn>
                              </p:par>
                              <p:par>
                                <p:cTn id="13" presetID="0" presetClass="path" presetSubtype="0" accel="50000" decel="50000" fill="hold" nodeType="withEffect">
                                  <p:stCondLst>
                                    <p:cond delay="0"/>
                                  </p:stCondLst>
                                  <p:childTnLst>
                                    <p:animMotion origin="layout" path="M 2.40741E-6 4.32099E-6 L 0.05034 4.32099E-6 " pathEditMode="relative" rAng="0" ptsTypes="AA">
                                      <p:cBhvr>
                                        <p:cTn id="14" dur="2000" fill="hold"/>
                                        <p:tgtEl>
                                          <p:spTgt spid="3"/>
                                        </p:tgtEl>
                                        <p:attrNameLst>
                                          <p:attrName>ppt_x</p:attrName>
                                          <p:attrName>ppt_y</p:attrName>
                                        </p:attrNameLst>
                                      </p:cBhvr>
                                      <p:rCtr x="2517" y="0"/>
                                    </p:animMotion>
                                  </p:childTnLst>
                                </p:cTn>
                              </p:par>
                              <p:par>
                                <p:cTn id="15" presetID="0" presetClass="path" presetSubtype="0" accel="50000" decel="50000" fill="hold" nodeType="withEffect">
                                  <p:stCondLst>
                                    <p:cond delay="0"/>
                                  </p:stCondLst>
                                  <p:childTnLst>
                                    <p:animMotion origin="layout" path="M -6.94444E-7 -1.31687E-6 L -0.04789 -1.31687E-6 " pathEditMode="relative" rAng="0" ptsTypes="AA">
                                      <p:cBhvr>
                                        <p:cTn id="16" dur="2000" fill="hold"/>
                                        <p:tgtEl>
                                          <p:spTgt spid="33"/>
                                        </p:tgtEl>
                                        <p:attrNameLst>
                                          <p:attrName>ppt_x</p:attrName>
                                          <p:attrName>ppt_y</p:attrName>
                                        </p:attrNameLst>
                                      </p:cBhvr>
                                      <p:rCtr x="-2402" y="0"/>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7" grpId="0"/>
      <p:bldP spid="4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100</a:t>
            </a:fld>
            <a:endParaRPr lang="en-US" dirty="0"/>
          </a:p>
        </p:txBody>
      </p:sp>
      <p:sp>
        <p:nvSpPr>
          <p:cNvPr id="5" name="Content Placeholder 2"/>
          <p:cNvSpPr txBox="1">
            <a:spLocks/>
          </p:cNvSpPr>
          <p:nvPr/>
        </p:nvSpPr>
        <p:spPr>
          <a:xfrm>
            <a:off x="0" y="537791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graphicFrame>
        <p:nvGraphicFramePr>
          <p:cNvPr id="6" name="Table 5"/>
          <p:cNvGraphicFramePr>
            <a:graphicFrameLocks noGrp="1"/>
          </p:cNvGraphicFramePr>
          <p:nvPr>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GDDR / HBM</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LPDDR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
        <p:nvSpPr>
          <p:cNvPr id="12" name="Rounded Rectangle 11"/>
          <p:cNvSpPr/>
          <p:nvPr/>
        </p:nvSpPr>
        <p:spPr bwMode="auto">
          <a:xfrm>
            <a:off x="100737" y="1187505"/>
            <a:ext cx="3463871"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High bandwidth memory </a:t>
            </a:r>
          </a:p>
        </p:txBody>
      </p:sp>
      <p:cxnSp>
        <p:nvCxnSpPr>
          <p:cNvPr id="14" name="Straight Arrow Connector 13"/>
          <p:cNvCxnSpPr/>
          <p:nvPr/>
        </p:nvCxnSpPr>
        <p:spPr bwMode="auto">
          <a:xfrm>
            <a:off x="548640" y="1581684"/>
            <a:ext cx="1039936" cy="12770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flipV="1">
            <a:off x="548640" y="3423792"/>
            <a:ext cx="1163923" cy="7021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6" name="Rounded Rectangle 15"/>
          <p:cNvSpPr/>
          <p:nvPr/>
        </p:nvSpPr>
        <p:spPr bwMode="auto">
          <a:xfrm>
            <a:off x="92988" y="4121366"/>
            <a:ext cx="3463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Cheaper slower memory</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9" name="Rounded Rectangle 18"/>
          <p:cNvSpPr/>
          <p:nvPr/>
        </p:nvSpPr>
        <p:spPr bwMode="auto">
          <a:xfrm>
            <a:off x="5194384" y="2779288"/>
            <a:ext cx="849828"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2-8x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0" name="Rounded Rectangle 19"/>
          <p:cNvSpPr/>
          <p:nvPr/>
        </p:nvSpPr>
        <p:spPr bwMode="auto">
          <a:xfrm>
            <a:off x="3462582" y="3154178"/>
            <a:ext cx="1009968"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4</a:t>
            </a:r>
            <a:r>
              <a:rPr kumimoji="0" lang="en-US" sz="2400" b="1" i="0" u="none" strike="noStrike" cap="none" normalizeH="0" baseline="0" dirty="0" smtClean="0">
                <a:ln>
                  <a:noFill/>
                </a:ln>
                <a:solidFill>
                  <a:schemeClr val="tx1"/>
                </a:solidFill>
                <a:effectLst/>
                <a:latin typeface="Calibri" charset="0"/>
                <a:ea typeface="Calibri" charset="0"/>
                <a:cs typeface="Calibri" charset="0"/>
              </a:rPr>
              <a:t>-10x</a:t>
            </a:r>
          </a:p>
        </p:txBody>
      </p:sp>
      <p:sp>
        <p:nvSpPr>
          <p:cNvPr id="21" name="Rounded Rectangle 20"/>
          <p:cNvSpPr/>
          <p:nvPr/>
        </p:nvSpPr>
        <p:spPr bwMode="auto">
          <a:xfrm>
            <a:off x="6474423" y="3155277"/>
            <a:ext cx="1389676"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x/2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3" name="Rounded Rectangle 22"/>
          <p:cNvSpPr/>
          <p:nvPr/>
        </p:nvSpPr>
        <p:spPr bwMode="auto">
          <a:xfrm>
            <a:off x="8335509" y="3587858"/>
            <a:ext cx="96347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x/2</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24" name="Straight Arrow Connector 23"/>
          <p:cNvCxnSpPr/>
          <p:nvPr/>
        </p:nvCxnSpPr>
        <p:spPr bwMode="auto">
          <a:xfrm flipH="1" flipV="1">
            <a:off x="2655634" y="3784947"/>
            <a:ext cx="2768774" cy="49755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2" name="Rounded Rectangle 21"/>
          <p:cNvSpPr/>
          <p:nvPr/>
        </p:nvSpPr>
        <p:spPr bwMode="auto">
          <a:xfrm>
            <a:off x="5061485" y="4282506"/>
            <a:ext cx="280261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Low power memory</a:t>
            </a:r>
          </a:p>
        </p:txBody>
      </p:sp>
    </p:spTree>
    <p:extLst>
      <p:ext uri="{BB962C8B-B14F-4D97-AF65-F5344CB8AC3E}">
        <p14:creationId xmlns:p14="http://schemas.microsoft.com/office/powerpoint/2010/main" val="329565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20" grpId="0" animBg="1"/>
      <p:bldP spid="21" grpId="0" animBg="1"/>
      <p:bldP spid="23" grpId="0" animBg="1"/>
      <p:bldP spid="2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BW-AWARE placement</a:t>
            </a:r>
            <a:endParaRPr lang="en-US" dirty="0"/>
          </a:p>
        </p:txBody>
      </p:sp>
      <p:sp>
        <p:nvSpPr>
          <p:cNvPr id="3" name="Content Placeholder 2"/>
          <p:cNvSpPr>
            <a:spLocks noGrp="1"/>
          </p:cNvSpPr>
          <p:nvPr>
            <p:ph idx="1"/>
          </p:nvPr>
        </p:nvSpPr>
        <p:spPr/>
        <p:txBody>
          <a:bodyPr anchor="t"/>
          <a:lstStyle/>
          <a:p>
            <a:r>
              <a:rPr lang="en-US" sz="2600" dirty="0" smtClean="0"/>
              <a:t>Place data in the ratio of the memory bandwidths</a:t>
            </a:r>
          </a:p>
          <a:p>
            <a:r>
              <a:rPr lang="en-US" sz="2600" dirty="0" smtClean="0"/>
              <a:t>Utilize bandwidth of all the available memory zones</a:t>
            </a:r>
            <a:endParaRPr lang="en-US" sz="2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101</a:t>
            </a:fld>
            <a:endParaRPr lang="en-US" dirty="0"/>
          </a:p>
        </p:txBody>
      </p:sp>
      <p:graphicFrame>
        <p:nvGraphicFramePr>
          <p:cNvPr id="5" name="Chart 4"/>
          <p:cNvGraphicFramePr>
            <a:graphicFrameLocks/>
          </p:cNvGraphicFramePr>
          <p:nvPr/>
        </p:nvGraphicFramePr>
        <p:xfrm>
          <a:off x="2540417" y="1937975"/>
          <a:ext cx="5891966" cy="4024546"/>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93785" y="5443034"/>
            <a:ext cx="1078523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BW-AWARE placement maximizes BW hence </a:t>
            </a:r>
            <a:r>
              <a:rPr lang="en-US" sz="3000" b="1" kern="0" smtClean="0">
                <a:solidFill>
                  <a:srgbClr val="FF0000"/>
                </a:solidFill>
              </a:rPr>
              <a:t>the GPU throughput</a:t>
            </a:r>
            <a:endParaRPr lang="en-US" sz="3000" b="1" kern="0" dirty="0" smtClean="0">
              <a:solidFill>
                <a:srgbClr val="FF0000"/>
              </a:solidFill>
            </a:endParaRPr>
          </a:p>
        </p:txBody>
      </p:sp>
      <p:sp>
        <p:nvSpPr>
          <p:cNvPr id="9" name="TextBox 8"/>
          <p:cNvSpPr txBox="1"/>
          <p:nvPr/>
        </p:nvSpPr>
        <p:spPr>
          <a:xfrm>
            <a:off x="1316753" y="3685570"/>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0" name="Up Arrow 9"/>
          <p:cNvSpPr/>
          <p:nvPr/>
        </p:nvSpPr>
        <p:spPr bwMode="auto">
          <a:xfrm>
            <a:off x="2074550" y="2884059"/>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TextBox 10"/>
          <p:cNvSpPr txBox="1"/>
          <p:nvPr/>
        </p:nvSpPr>
        <p:spPr>
          <a:xfrm>
            <a:off x="7354744" y="3521228"/>
            <a:ext cx="3193724" cy="584775"/>
          </a:xfrm>
          <a:prstGeom prst="rect">
            <a:avLst/>
          </a:prstGeom>
          <a:noFill/>
        </p:spPr>
        <p:txBody>
          <a:bodyPr wrap="square" rtlCol="0">
            <a:spAutoFit/>
          </a:bodyPr>
          <a:lstStyle/>
          <a:p>
            <a:pPr algn="ctr"/>
            <a:r>
              <a:rPr lang="en-US" sz="1600" dirty="0" smtClean="0">
                <a:latin typeface="Calibri" charset="0"/>
                <a:ea typeface="Calibri" charset="0"/>
                <a:cs typeface="Calibri" charset="0"/>
              </a:rPr>
              <a:t>Graphics : CPU memory BW ratio: 2.5 : 1</a:t>
            </a:r>
            <a:endParaRPr lang="en-US" sz="1600" dirty="0">
              <a:latin typeface="Calibri" charset="0"/>
              <a:ea typeface="Calibri" charset="0"/>
              <a:cs typeface="Calibri" charset="0"/>
            </a:endParaRPr>
          </a:p>
        </p:txBody>
      </p:sp>
    </p:spTree>
    <p:extLst>
      <p:ext uri="{BB962C8B-B14F-4D97-AF65-F5344CB8AC3E}">
        <p14:creationId xmlns:p14="http://schemas.microsoft.com/office/powerpoint/2010/main" val="132023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9" grpId="0"/>
      <p:bldP spid="10" grpId="0" animBg="1"/>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32971" y="3979190"/>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smtClean="0"/>
              <a:t>My proposal: BW-AWARE placement</a:t>
            </a:r>
            <a:endParaRPr lang="en-US" dirty="0"/>
          </a:p>
        </p:txBody>
      </p:sp>
      <p:sp>
        <p:nvSpPr>
          <p:cNvPr id="3" name="Content Placeholder 2"/>
          <p:cNvSpPr>
            <a:spLocks noGrp="1"/>
          </p:cNvSpPr>
          <p:nvPr>
            <p:ph idx="1"/>
          </p:nvPr>
        </p:nvSpPr>
        <p:spPr/>
        <p:txBody>
          <a:bodyPr anchor="t"/>
          <a:lstStyle/>
          <a:p>
            <a:r>
              <a:rPr lang="en-US" sz="2600" dirty="0" smtClean="0"/>
              <a:t>Place data in the ratio of the memory bandwidths</a:t>
            </a:r>
          </a:p>
          <a:p>
            <a:pPr lvl="1"/>
            <a:r>
              <a:rPr lang="en-US" sz="2240" dirty="0" smtClean="0"/>
              <a:t>Utilize bandwidth of all the available memory zones</a:t>
            </a:r>
            <a:endParaRPr lang="en-US" sz="224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102</a:t>
            </a:fld>
            <a:endParaRPr lang="en-US" dirty="0"/>
          </a:p>
        </p:txBody>
      </p:sp>
      <p:graphicFrame>
        <p:nvGraphicFramePr>
          <p:cNvPr id="5" name="Chart 4"/>
          <p:cNvGraphicFramePr>
            <a:graphicFrameLocks/>
          </p:cNvGraphicFramePr>
          <p:nvPr/>
        </p:nvGraphicFramePr>
        <p:xfrm>
          <a:off x="5817627" y="1797989"/>
          <a:ext cx="5891966" cy="4024546"/>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93785" y="5632701"/>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BW-AWARE placement maximizes BW hence the GPU throughput</a:t>
            </a:r>
          </a:p>
        </p:txBody>
      </p:sp>
      <p:sp>
        <p:nvSpPr>
          <p:cNvPr id="9" name="TextBox 8"/>
          <p:cNvSpPr txBox="1"/>
          <p:nvPr/>
        </p:nvSpPr>
        <p:spPr>
          <a:xfrm>
            <a:off x="4677093" y="3545584"/>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0" name="Up Arrow 9"/>
          <p:cNvSpPr/>
          <p:nvPr/>
        </p:nvSpPr>
        <p:spPr bwMode="auto">
          <a:xfrm>
            <a:off x="5434890" y="2744073"/>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TextBox 10"/>
          <p:cNvSpPr txBox="1"/>
          <p:nvPr/>
        </p:nvSpPr>
        <p:spPr>
          <a:xfrm>
            <a:off x="6074584" y="5223689"/>
            <a:ext cx="4664130"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Graphics : CPU memory BW ratio: 2.5 : 1</a:t>
            </a:r>
            <a:endParaRPr lang="en-US" sz="1600" dirty="0">
              <a:latin typeface="Calibri" charset="0"/>
              <a:ea typeface="Calibri" charset="0"/>
              <a:cs typeface="Calibri" charset="0"/>
            </a:endParaRPr>
          </a:p>
        </p:txBody>
      </p:sp>
      <p:sp>
        <p:nvSpPr>
          <p:cNvPr id="12" name="Rounded Rectangle 11"/>
          <p:cNvSpPr/>
          <p:nvPr/>
        </p:nvSpPr>
        <p:spPr bwMode="auto">
          <a:xfrm>
            <a:off x="3533216" y="2065760"/>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13" name="Rounded Rectangle 12"/>
          <p:cNvSpPr/>
          <p:nvPr/>
        </p:nvSpPr>
        <p:spPr bwMode="auto">
          <a:xfrm>
            <a:off x="293138" y="2028065"/>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4" name="Left-Right Arrow 13"/>
          <p:cNvSpPr/>
          <p:nvPr/>
        </p:nvSpPr>
        <p:spPr bwMode="auto">
          <a:xfrm>
            <a:off x="1353886" y="2389521"/>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Up-Down Arrow 14"/>
          <p:cNvSpPr/>
          <p:nvPr/>
        </p:nvSpPr>
        <p:spPr bwMode="auto">
          <a:xfrm>
            <a:off x="3909791" y="3151275"/>
            <a:ext cx="326477" cy="91590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Up-Down Arrow 15"/>
          <p:cNvSpPr/>
          <p:nvPr/>
        </p:nvSpPr>
        <p:spPr bwMode="auto">
          <a:xfrm>
            <a:off x="588940" y="3100935"/>
            <a:ext cx="297774" cy="92854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TextBox 62"/>
          <p:cNvSpPr txBox="1">
            <a:spLocks noChangeArrowheads="1"/>
          </p:cNvSpPr>
          <p:nvPr/>
        </p:nvSpPr>
        <p:spPr bwMode="auto">
          <a:xfrm>
            <a:off x="1280755" y="2087029"/>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8" name="TextBox 3"/>
          <p:cNvSpPr txBox="1">
            <a:spLocks noChangeArrowheads="1"/>
          </p:cNvSpPr>
          <p:nvPr/>
        </p:nvSpPr>
        <p:spPr bwMode="auto">
          <a:xfrm>
            <a:off x="1492943" y="4449877"/>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9" name="Group 18"/>
          <p:cNvGrpSpPr/>
          <p:nvPr/>
        </p:nvGrpSpPr>
        <p:grpSpPr>
          <a:xfrm>
            <a:off x="207061" y="4029484"/>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24" name="Group 23"/>
          <p:cNvGrpSpPr/>
          <p:nvPr/>
        </p:nvGrpSpPr>
        <p:grpSpPr>
          <a:xfrm>
            <a:off x="3546421" y="4067179"/>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40" name="TextBox 39"/>
          <p:cNvSpPr txBox="1"/>
          <p:nvPr/>
        </p:nvSpPr>
        <p:spPr>
          <a:xfrm>
            <a:off x="667151" y="3376307"/>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sp>
        <p:nvSpPr>
          <p:cNvPr id="41" name="TextBox 40"/>
          <p:cNvSpPr txBox="1"/>
          <p:nvPr/>
        </p:nvSpPr>
        <p:spPr>
          <a:xfrm>
            <a:off x="1970642" y="2580225"/>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006438" y="3405293"/>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2.5x</a:t>
            </a:r>
            <a:endParaRPr lang="en-US" sz="1600" dirty="0">
              <a:latin typeface="Calibri" charset="0"/>
              <a:ea typeface="Calibri" charset="0"/>
              <a:cs typeface="Calibri" charset="0"/>
            </a:endParaRPr>
          </a:p>
        </p:txBody>
      </p:sp>
      <p:sp>
        <p:nvSpPr>
          <p:cNvPr id="43" name="TextBox 42"/>
          <p:cNvSpPr txBox="1"/>
          <p:nvPr/>
        </p:nvSpPr>
        <p:spPr>
          <a:xfrm>
            <a:off x="3697756" y="4976433"/>
            <a:ext cx="1374668"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70% data here</a:t>
            </a:r>
            <a:endParaRPr lang="en-US" sz="1600" dirty="0">
              <a:latin typeface="Calibri" charset="0"/>
              <a:ea typeface="Calibri" charset="0"/>
              <a:cs typeface="Calibri" charset="0"/>
            </a:endParaRPr>
          </a:p>
        </p:txBody>
      </p:sp>
      <p:sp>
        <p:nvSpPr>
          <p:cNvPr id="44" name="TextBox 43"/>
          <p:cNvSpPr txBox="1"/>
          <p:nvPr/>
        </p:nvSpPr>
        <p:spPr>
          <a:xfrm>
            <a:off x="134585" y="4967915"/>
            <a:ext cx="1414792"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30% data here</a:t>
            </a:r>
            <a:endParaRPr lang="en-US" sz="1600" dirty="0">
              <a:latin typeface="Calibri" charset="0"/>
              <a:ea typeface="Calibri" charset="0"/>
              <a:cs typeface="Calibri" charset="0"/>
            </a:endParaRPr>
          </a:p>
        </p:txBody>
      </p:sp>
      <p:cxnSp>
        <p:nvCxnSpPr>
          <p:cNvPr id="8" name="Straight Arrow Connector 7"/>
          <p:cNvCxnSpPr/>
          <p:nvPr/>
        </p:nvCxnSpPr>
        <p:spPr bwMode="auto">
          <a:xfrm flipV="1">
            <a:off x="8072842" y="2671354"/>
            <a:ext cx="0" cy="1586722"/>
          </a:xfrm>
          <a:prstGeom prst="straightConnector1">
            <a:avLst/>
          </a:prstGeom>
          <a:solidFill>
            <a:schemeClr val="accent1"/>
          </a:solidFill>
          <a:ln w="28575" cap="flat" cmpd="sng" algn="ctr">
            <a:solidFill>
              <a:srgbClr val="FF0000"/>
            </a:solidFill>
            <a:prstDash val="solid"/>
            <a:round/>
            <a:headEnd type="none" w="med" len="med"/>
            <a:tailEnd type="triangle" w="lg" len="lg"/>
          </a:ln>
          <a:effectLst/>
        </p:spPr>
      </p:cxnSp>
    </p:spTree>
    <p:extLst>
      <p:ext uri="{BB962C8B-B14F-4D97-AF65-F5344CB8AC3E}">
        <p14:creationId xmlns:p14="http://schemas.microsoft.com/office/powerpoint/2010/main" val="31007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9" grpId="0"/>
      <p:bldP spid="10" grpId="0" animBg="1"/>
      <p:bldP spid="11" grpId="0"/>
      <p:bldP spid="40" grpId="0"/>
      <p:bldP spid="41" grpId="0"/>
      <p:bldP spid="42" grpId="0"/>
      <p:bldP spid="43" grpId="0"/>
      <p:bldP spid="4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Selective GPU caching</a:t>
            </a:r>
            <a:endParaRPr lang="en-US" dirty="0"/>
          </a:p>
        </p:txBody>
      </p:sp>
      <p:sp>
        <p:nvSpPr>
          <p:cNvPr id="3" name="Content Placeholder 2"/>
          <p:cNvSpPr>
            <a:spLocks noGrp="1"/>
          </p:cNvSpPr>
          <p:nvPr>
            <p:ph idx="1"/>
          </p:nvPr>
        </p:nvSpPr>
        <p:spPr>
          <a:xfrm>
            <a:off x="548639" y="852408"/>
            <a:ext cx="10116589" cy="4661142"/>
          </a:xfrm>
        </p:spPr>
        <p:txBody>
          <a:bodyPr anchor="t"/>
          <a:lstStyle/>
          <a:p>
            <a:r>
              <a:rPr lang="en-US" dirty="0" smtClean="0"/>
              <a:t>GPU caches only if CPU is not caching, GPU is latency tolerant</a:t>
            </a:r>
          </a:p>
          <a:p>
            <a:r>
              <a:rPr lang="en-US" dirty="0" smtClean="0"/>
              <a:t>CPU and GPU cache coherence protocols need not be the same</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103</a:t>
            </a:fld>
            <a:endParaRPr lang="en-US" dirty="0"/>
          </a:p>
        </p:txBody>
      </p:sp>
      <p:graphicFrame>
        <p:nvGraphicFramePr>
          <p:cNvPr id="5" name="Chart 4"/>
          <p:cNvGraphicFramePr>
            <a:graphicFrameLocks/>
          </p:cNvGraphicFramePr>
          <p:nvPr>
            <p:extLst/>
          </p:nvPr>
        </p:nvGraphicFramePr>
        <p:xfrm>
          <a:off x="1387062" y="2200937"/>
          <a:ext cx="6820553" cy="380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p:cNvSpPr txBox="1">
            <a:spLocks/>
          </p:cNvSpPr>
          <p:nvPr/>
        </p:nvSpPr>
        <p:spPr>
          <a:xfrm>
            <a:off x="0" y="5443034"/>
            <a:ext cx="1097280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With SW protection, performance at par with HW cache coherence</a:t>
            </a:r>
          </a:p>
        </p:txBody>
      </p:sp>
      <p:sp>
        <p:nvSpPr>
          <p:cNvPr id="9" name="TextBox 62"/>
          <p:cNvSpPr txBox="1">
            <a:spLocks noChangeArrowheads="1"/>
          </p:cNvSpPr>
          <p:nvPr/>
        </p:nvSpPr>
        <p:spPr bwMode="auto">
          <a:xfrm>
            <a:off x="3360479" y="2049458"/>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3801" y="3774276"/>
            <a:ext cx="1509116"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2" name="Up Arrow 11"/>
          <p:cNvSpPr/>
          <p:nvPr/>
        </p:nvSpPr>
        <p:spPr bwMode="auto">
          <a:xfrm>
            <a:off x="649734" y="297276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8157901" y="2044059"/>
            <a:ext cx="2781993"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4" name="TextBox 13"/>
          <p:cNvSpPr txBox="1"/>
          <p:nvPr/>
        </p:nvSpPr>
        <p:spPr>
          <a:xfrm>
            <a:off x="8157903" y="3020223"/>
            <a:ext cx="2781994" cy="923330"/>
          </a:xfrm>
          <a:prstGeom prst="rect">
            <a:avLst/>
          </a:prstGeom>
          <a:noFill/>
          <a:ln w="12700">
            <a:solidFill>
              <a:srgbClr val="0070C0"/>
            </a:solidFill>
          </a:ln>
        </p:spPr>
        <p:txBody>
          <a:bodyPr wrap="square" rtlCol="0">
            <a:spAutoFit/>
          </a:bodyPr>
          <a:lstStyle/>
          <a:p>
            <a:r>
              <a:rPr lang="en-US" b="1" dirty="0" smtClean="0">
                <a:solidFill>
                  <a:srgbClr val="0070C0"/>
                </a:solidFill>
              </a:rPr>
              <a:t>Selective GPU caching</a:t>
            </a:r>
          </a:p>
          <a:p>
            <a:r>
              <a:rPr lang="en-US" dirty="0"/>
              <a:t>✔ </a:t>
            </a:r>
            <a:r>
              <a:rPr lang="en-US" dirty="0" smtClean="0"/>
              <a:t>High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7" name="Straight Connector 16"/>
          <p:cNvCxnSpPr/>
          <p:nvPr/>
        </p:nvCxnSpPr>
        <p:spPr bwMode="auto">
          <a:xfrm>
            <a:off x="2244436" y="2346447"/>
            <a:ext cx="5913465" cy="0"/>
          </a:xfrm>
          <a:prstGeom prst="line">
            <a:avLst/>
          </a:prstGeom>
          <a:solidFill>
            <a:schemeClr val="accent1"/>
          </a:solidFill>
          <a:ln w="38100"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2244436" y="2506543"/>
            <a:ext cx="5677593" cy="0"/>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5" name="Straight Connector 24"/>
          <p:cNvCxnSpPr/>
          <p:nvPr/>
        </p:nvCxnSpPr>
        <p:spPr bwMode="auto">
          <a:xfrm>
            <a:off x="7922029" y="2505724"/>
            <a:ext cx="0" cy="1080655"/>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8" name="Straight Connector 27"/>
          <p:cNvCxnSpPr/>
          <p:nvPr/>
        </p:nvCxnSpPr>
        <p:spPr bwMode="auto">
          <a:xfrm>
            <a:off x="7922029" y="3578066"/>
            <a:ext cx="235872"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spTree>
    <p:extLst>
      <p:ext uri="{BB962C8B-B14F-4D97-AF65-F5344CB8AC3E}">
        <p14:creationId xmlns:p14="http://schemas.microsoft.com/office/powerpoint/2010/main" val="492586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8" grpId="0"/>
      <p:bldP spid="9" grpId="0"/>
      <p:bldP spid="11" grpId="0"/>
      <p:bldP spid="12" grpId="0" animBg="1"/>
      <p:bldP spid="13" grpId="0" animBg="1"/>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Selective GPU caching</a:t>
            </a:r>
            <a:endParaRPr lang="en-US" dirty="0"/>
          </a:p>
        </p:txBody>
      </p:sp>
      <p:sp>
        <p:nvSpPr>
          <p:cNvPr id="3" name="Content Placeholder 2"/>
          <p:cNvSpPr>
            <a:spLocks noGrp="1"/>
          </p:cNvSpPr>
          <p:nvPr>
            <p:ph idx="1"/>
          </p:nvPr>
        </p:nvSpPr>
        <p:spPr/>
        <p:txBody>
          <a:bodyPr anchor="t"/>
          <a:lstStyle/>
          <a:p>
            <a:r>
              <a:rPr lang="en-US" dirty="0" smtClean="0"/>
              <a:t>GPU caches only if CPU is not caching, GPU is latency tolerant</a:t>
            </a:r>
          </a:p>
          <a:p>
            <a:r>
              <a:rPr lang="en-US" dirty="0" smtClean="0"/>
              <a:t>CPU and GPU cache coherence protocols may not be the same</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104</a:t>
            </a:fld>
            <a:endParaRPr lang="en-US" dirty="0"/>
          </a:p>
        </p:txBody>
      </p:sp>
      <p:graphicFrame>
        <p:nvGraphicFramePr>
          <p:cNvPr id="5" name="Chart 4"/>
          <p:cNvGraphicFramePr>
            <a:graphicFrameLocks/>
          </p:cNvGraphicFramePr>
          <p:nvPr>
            <p:extLst/>
          </p:nvPr>
        </p:nvGraphicFramePr>
        <p:xfrm>
          <a:off x="1387061" y="2200937"/>
          <a:ext cx="8198678" cy="38011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a:xfrm>
            <a:off x="8544101" y="2290747"/>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207615" y="1921415"/>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smtClean="0">
                <a:solidFill>
                  <a:srgbClr val="FF0000"/>
                </a:solidFill>
              </a:rPr>
              <a:t>93%</a:t>
            </a:r>
            <a:endParaRPr lang="en-US" b="1" kern="0" dirty="0">
              <a:solidFill>
                <a:srgbClr val="FF0000"/>
              </a:solidFill>
            </a:endParaRPr>
          </a:p>
        </p:txBody>
      </p:sp>
      <p:sp>
        <p:nvSpPr>
          <p:cNvPr id="8" name="Content Placeholder 2"/>
          <p:cNvSpPr txBox="1">
            <a:spLocks/>
          </p:cNvSpPr>
          <p:nvPr/>
        </p:nvSpPr>
        <p:spPr>
          <a:xfrm>
            <a:off x="0" y="5443034"/>
            <a:ext cx="1097280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With SW protection, performance at par with HW cache coherence</a:t>
            </a:r>
          </a:p>
        </p:txBody>
      </p:sp>
      <p:sp>
        <p:nvSpPr>
          <p:cNvPr id="9" name="TextBox 62"/>
          <p:cNvSpPr txBox="1">
            <a:spLocks noChangeArrowheads="1"/>
          </p:cNvSpPr>
          <p:nvPr/>
        </p:nvSpPr>
        <p:spPr bwMode="auto">
          <a:xfrm>
            <a:off x="3360479" y="2049458"/>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0" y="3774276"/>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2" name="Up Arrow 11"/>
          <p:cNvSpPr/>
          <p:nvPr/>
        </p:nvSpPr>
        <p:spPr bwMode="auto">
          <a:xfrm>
            <a:off x="757797" y="297276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350585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105</a:t>
            </a:fld>
            <a:endParaRPr lang="en-US" dirty="0"/>
          </a:p>
        </p:txBody>
      </p:sp>
      <p:graphicFrame>
        <p:nvGraphicFramePr>
          <p:cNvPr id="10" name="Table 9"/>
          <p:cNvGraphicFramePr>
            <a:graphicFrameLocks noGrp="1"/>
          </p:cNvGraphicFramePr>
          <p:nvPr>
            <p:extLst/>
          </p:nvPr>
        </p:nvGraphicFramePr>
        <p:xfrm>
          <a:off x="1410852" y="883876"/>
          <a:ext cx="8144359" cy="149352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grpSp>
        <p:nvGrpSpPr>
          <p:cNvPr id="43" name="Shape 186"/>
          <p:cNvGrpSpPr/>
          <p:nvPr/>
        </p:nvGrpSpPr>
        <p:grpSpPr>
          <a:xfrm>
            <a:off x="4285538" y="4777508"/>
            <a:ext cx="2607995" cy="509232"/>
            <a:chOff x="256900" y="4896937"/>
            <a:chExt cx="2897767" cy="565813"/>
          </a:xfrm>
        </p:grpSpPr>
        <p:sp>
          <p:nvSpPr>
            <p:cNvPr id="44" name="Shape 187"/>
            <p:cNvSpPr/>
            <p:nvPr/>
          </p:nvSpPr>
          <p:spPr>
            <a:xfrm>
              <a:off x="256900" y="5050550"/>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5" name="Shape 188"/>
            <p:cNvSpPr txBox="1"/>
            <p:nvPr/>
          </p:nvSpPr>
          <p:spPr>
            <a:xfrm>
              <a:off x="337643" y="4896937"/>
              <a:ext cx="1245900"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hot data</a:t>
              </a:r>
            </a:p>
          </p:txBody>
        </p:sp>
        <p:sp>
          <p:nvSpPr>
            <p:cNvPr id="46" name="Shape 189"/>
            <p:cNvSpPr/>
            <p:nvPr/>
          </p:nvSpPr>
          <p:spPr>
            <a:xfrm>
              <a:off x="1662172" y="5050550"/>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7" name="Shape 190"/>
            <p:cNvSpPr txBox="1"/>
            <p:nvPr/>
          </p:nvSpPr>
          <p:spPr>
            <a:xfrm>
              <a:off x="1690362" y="4896950"/>
              <a:ext cx="1464305"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cold data</a:t>
              </a:r>
            </a:p>
          </p:txBody>
        </p:sp>
      </p:grpSp>
      <p:sp>
        <p:nvSpPr>
          <p:cNvPr id="36" name="Rounded Rectangle 35"/>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2485037" y="435851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0" name="Rounded Rectangle 39"/>
            <p:cNvSpPr/>
            <p:nvPr/>
          </p:nvSpPr>
          <p:spPr>
            <a:xfrm>
              <a:off x="7221792" y="471030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1" name="Rounded Rectangle 40"/>
            <p:cNvSpPr/>
            <p:nvPr/>
          </p:nvSpPr>
          <p:spPr>
            <a:xfrm>
              <a:off x="7362011" y="4833050"/>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2" name="Rounded Rectangle 41"/>
            <p:cNvSpPr/>
            <p:nvPr/>
          </p:nvSpPr>
          <p:spPr>
            <a:xfrm>
              <a:off x="7500282" y="4955791"/>
              <a:ext cx="1364557" cy="711194"/>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a:latin typeface="Calibri" charset="0"/>
                  <a:ea typeface="Calibri" charset="0"/>
                  <a:cs typeface="Calibri" charset="0"/>
                </a:rPr>
                <a:t>DDR</a:t>
              </a:r>
            </a:p>
          </p:txBody>
        </p:sp>
      </p:grpSp>
      <p:sp>
        <p:nvSpPr>
          <p:cNvPr id="4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49" name="Shape 184"/>
          <p:cNvSpPr/>
          <p:nvPr/>
        </p:nvSpPr>
        <p:spPr>
          <a:xfrm>
            <a:off x="2836838" y="5133121"/>
            <a:ext cx="738171" cy="146728"/>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0" name="Shape 185"/>
          <p:cNvSpPr/>
          <p:nvPr/>
        </p:nvSpPr>
        <p:spPr>
          <a:xfrm flipV="1">
            <a:off x="2552618" y="4402689"/>
            <a:ext cx="763217" cy="4571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1" name="Shape 184"/>
          <p:cNvSpPr/>
          <p:nvPr/>
        </p:nvSpPr>
        <p:spPr>
          <a:xfrm>
            <a:off x="2823470" y="4719679"/>
            <a:ext cx="894907" cy="189543"/>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2" name="Shape 184"/>
          <p:cNvSpPr/>
          <p:nvPr/>
        </p:nvSpPr>
        <p:spPr>
          <a:xfrm rot="16200000">
            <a:off x="2515711" y="4815642"/>
            <a:ext cx="240974" cy="6688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3" name="Shape 185"/>
          <p:cNvSpPr/>
          <p:nvPr/>
        </p:nvSpPr>
        <p:spPr>
          <a:xfrm flipV="1">
            <a:off x="2783921" y="4539339"/>
            <a:ext cx="648931" cy="5360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4" name="Shape 184"/>
          <p:cNvSpPr/>
          <p:nvPr/>
        </p:nvSpPr>
        <p:spPr>
          <a:xfrm flipV="1">
            <a:off x="3171392" y="4608056"/>
            <a:ext cx="240974" cy="54561"/>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grpSp>
        <p:nvGrpSpPr>
          <p:cNvPr id="30" name="Group 29"/>
          <p:cNvGrpSpPr/>
          <p:nvPr/>
        </p:nvGrpSpPr>
        <p:grpSpPr>
          <a:xfrm>
            <a:off x="4670560" y="3271339"/>
            <a:ext cx="1463701" cy="769546"/>
            <a:chOff x="4670560" y="3728553"/>
            <a:chExt cx="1463701" cy="769546"/>
          </a:xfrm>
        </p:grpSpPr>
        <p:sp>
          <p:nvSpPr>
            <p:cNvPr id="7" name="Right Arrow 6"/>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TextBox 7"/>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sp>
        <p:nvSpPr>
          <p:cNvPr id="14" name="Rounded Rectangle 13"/>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5" name="Up-Down Arrow 14"/>
          <p:cNvSpPr/>
          <p:nvPr/>
        </p:nvSpPr>
        <p:spPr bwMode="auto">
          <a:xfrm>
            <a:off x="7623091" y="34979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 name="Group 15"/>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20" name="Rounded Rectangle 19"/>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grpSp>
        <p:nvGrpSpPr>
          <p:cNvPr id="21" name="Group 20"/>
          <p:cNvGrpSpPr/>
          <p:nvPr/>
        </p:nvGrpSpPr>
        <p:grpSpPr>
          <a:xfrm>
            <a:off x="8387147" y="4388212"/>
            <a:ext cx="1121373" cy="787191"/>
            <a:chOff x="8591220" y="2343752"/>
            <a:chExt cx="1121373" cy="787191"/>
          </a:xfrm>
          <a:solidFill>
            <a:schemeClr val="accent1"/>
          </a:solidFill>
        </p:grpSpPr>
        <p:sp>
          <p:nvSpPr>
            <p:cNvPr id="26" name="Rounded Rectangle 25"/>
            <p:cNvSpPr/>
            <p:nvPr/>
          </p:nvSpPr>
          <p:spPr>
            <a:xfrm>
              <a:off x="8591220" y="2343752"/>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7" name="Rounded Rectangle 26"/>
            <p:cNvSpPr/>
            <p:nvPr/>
          </p:nvSpPr>
          <p:spPr>
            <a:xfrm>
              <a:off x="8636854" y="2386036"/>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8" name="Rounded Rectangle 27"/>
            <p:cNvSpPr/>
            <p:nvPr/>
          </p:nvSpPr>
          <p:spPr>
            <a:xfrm>
              <a:off x="8697682" y="2446350"/>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9" name="Rounded Rectangle 28"/>
            <p:cNvSpPr/>
            <p:nvPr/>
          </p:nvSpPr>
          <p:spPr>
            <a:xfrm>
              <a:off x="8746256" y="2487601"/>
              <a:ext cx="966337" cy="643342"/>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err="1">
                  <a:solidFill>
                    <a:srgbClr val="000000"/>
                  </a:solidFill>
                  <a:latin typeface="Calibri"/>
                  <a:ea typeface="+mn-ea"/>
                </a:rPr>
                <a:t>XPoint</a:t>
              </a:r>
              <a:endParaRPr lang="en-US" sz="2000" b="1" kern="0" dirty="0">
                <a:solidFill>
                  <a:srgbClr val="000000"/>
                </a:solidFill>
                <a:latin typeface="Calibri"/>
                <a:ea typeface="+mn-ea"/>
              </a:endParaRPr>
            </a:p>
          </p:txBody>
        </p:sp>
      </p:grpSp>
      <p:sp>
        <p:nvSpPr>
          <p:cNvPr id="34" name="Up-Down Arrow 33"/>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57"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8"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9"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sp>
        <p:nvSpPr>
          <p:cNvPr id="60"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Mapping cold data to slow memory will free DRAM for other apps</a:t>
            </a:r>
          </a:p>
        </p:txBody>
      </p:sp>
    </p:spTree>
    <p:extLst>
      <p:ext uri="{BB962C8B-B14F-4D97-AF65-F5344CB8AC3E}">
        <p14:creationId xmlns:p14="http://schemas.microsoft.com/office/powerpoint/2010/main" val="128507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11111E-6 1.64609E-6 C 0.00072 -0.00103 0.00203 -0.00129 0.00289 -0.00232 C 0.00289 -0.0018 0.00897 -0.0108 0.01027 -0.01235 C 0.011 -0.01363 0.01172 -0.01492 0.01259 -0.01595 C 0.01461 -0.01826 0.01693 -0.01981 0.01895 -0.02289 C 0.02069 -0.02495 0.02199 -0.02829 0.02373 -0.02958 C 0.0246 -0.03009 0.02546 -0.03035 0.02619 -0.03138 C 0.02778 -0.03318 0.02908 -0.03678 0.03111 -0.03807 C 0.03863 -0.04373 0.02662 -0.03498 0.0366 -0.04321 C 0.0382 -0.0445 0.04138 -0.04656 0.04138 -0.04604 C 0.04196 -0.04758 0.04225 -0.04913 0.04283 -0.0499 C 0.04369 -0.05067 0.04471 -0.05067 0.04528 -0.05196 C 0.04644 -0.05273 0.04745 -0.05376 0.04861 -0.05504 C 0.04934 -0.05607 0.05006 -0.05761 0.05093 -0.05864 C 0.0518 -0.05916 0.05266 -0.05967 0.05324 -0.06044 C 0.06236 -0.06739 0.05208 -0.05993 0.06221 -0.06713 C 0.06294 -0.06739 0.06366 -0.06842 0.06453 -0.06893 C 0.0667 -0.0697 0.06887 -0.07047 0.07104 -0.07202 C 0.0748 -0.0751 0.07567 -0.07613 0.07972 -0.07896 C 0.08261 -0.08102 0.08478 -0.08128 0.08782 -0.08411 C 0.08883 -0.08539 0.0897 -0.08668 0.091 -0.08771 C 0.09896 -0.09388 0.09433 -0.08822 0.10287 -0.09439 L 0.10778 -0.098 C 0.10851 -0.09851 0.10938 -0.09902 0.1101 -0.09954 C 0.1114 -0.10005 0.11285 -0.10031 0.11401 -0.10108 C 0.11632 -0.10237 0.11835 -0.10365 0.12052 -0.10468 C 0.12182 -0.1052 0.12327 -0.10545 0.12457 -0.10648 C 0.12529 -0.10674 0.12616 -0.10751 0.12688 -0.10803 C 0.1318 -0.1106 0.13151 -0.10906 0.13715 -0.11163 C 0.13831 -0.11188 0.13947 -0.11266 0.14048 -0.11317 C 0.14337 -0.11394 0.14641 -0.1142 0.14931 -0.11497 C 0.15032 -0.11549 0.15148 -0.116 0.15263 -0.11677 C 0.15321 -0.11703 0.15408 -0.1178 0.15495 -0.11831 C 0.15813 -0.11934 0.16131 -0.11934 0.16435 -0.12011 C 0.1658 -0.12063 0.1671 -0.12089 0.16855 -0.12166 C 0.16956 -0.12217 0.17057 -0.12294 0.17173 -0.12294 C 0.19141 -0.12294 0.21108 -0.12217 0.2309 -0.12166 C 0.23264 -0.12114 0.23467 -0.12063 0.23655 -0.12011 C 0.23756 -0.1196 0.23857 -0.11857 0.23973 -0.11831 C 0.24219 -0.11729 0.24942 -0.11549 0.25159 -0.11497 C 0.25261 -0.1142 0.25333 -0.11343 0.25405 -0.11317 C 0.25767 -0.11111 0.26071 -0.11086 0.26432 -0.10983 C 0.26982 -0.10571 0.26331 -0.11008 0.27243 -0.10648 C 0.27329 -0.10571 0.27416 -0.10494 0.27474 -0.10468 C 0.27619 -0.10391 0.27749 -0.1034 0.27879 -0.10314 C 0.28082 -0.10237 0.28255 -0.1016 0.28443 -0.10108 C 0.28574 -0.10057 0.28704 -0.0998 0.28834 -0.09954 C 0.29109 -0.09877 0.29369 -0.09851 0.29644 -0.098 C 0.2976 -0.09697 0.29861 -0.09645 0.29977 -0.0962 C 0.30078 -0.09542 0.30223 -0.09517 0.30353 -0.09439 C 0.3044 -0.09388 0.30527 -0.09311 0.30614 -0.09259 C 0.30729 -0.09182 0.30874 -0.09157 0.31004 -0.09105 C 0.3112 -0.09028 0.31221 -0.08977 0.31337 -0.08951 C 0.31438 -0.08848 0.31597 -0.08822 0.31728 -0.08771 C 0.31728 -0.08719 0.32321 -0.08308 0.32451 -0.08256 C 0.32509 -0.08179 0.32596 -0.08128 0.32697 -0.08102 C 0.33059 -0.07922 0.33767 -0.07613 0.34042 -0.07408 C 0.34607 -0.06919 0.34303 -0.07099 0.35012 -0.06893 L 0.35721 -0.06353 C 0.35807 -0.06276 0.3588 -0.06224 0.35952 -0.06199 L 0.36762 -0.05864 C 0.36835 -0.05736 0.36921 -0.05607 0.37008 -0.05504 C 0.37138 -0.05401 0.37616 -0.05221 0.37732 -0.05196 C 0.37876 -0.05067 0.38035 -0.04938 0.38195 -0.04836 C 0.38267 -0.04758 0.38354 -0.04707 0.38441 -0.04656 C 0.38658 -0.04527 0.3886 -0.0445 0.39077 -0.04321 C 0.40206 -0.03524 0.39048 -0.04347 0.39873 -0.03807 C 0.39945 -0.0373 0.40032 -0.03652 0.40119 -0.03627 C 0.40191 -0.03627 0.40278 -0.03627 0.40379 -0.03627 " pathEditMode="relative" rAng="0" ptsTypes="AAAAAAAAAAAAAAAAAAAAAAAAAAAAAAAAAAAAAAAAAAAAAAAAAAAAAAAAAAAAAAAAAAAAA">
                                      <p:cBhvr>
                                        <p:cTn id="14" dur="2000" fill="hold"/>
                                        <p:tgtEl>
                                          <p:spTgt spid="50"/>
                                        </p:tgtEl>
                                        <p:attrNameLst>
                                          <p:attrName>ppt_x</p:attrName>
                                          <p:attrName>ppt_y</p:attrName>
                                        </p:attrNameLst>
                                      </p:cBhvr>
                                      <p:rCtr x="20182" y="-6147"/>
                                    </p:animMotion>
                                  </p:childTnLst>
                                </p:cTn>
                              </p:par>
                              <p:par>
                                <p:cTn id="15" presetID="0" presetClass="path" presetSubtype="0" accel="50000" decel="50000" fill="hold" grpId="0" nodeType="withEffect">
                                  <p:stCondLst>
                                    <p:cond delay="0"/>
                                  </p:stCondLst>
                                  <p:childTnLst>
                                    <p:animMotion origin="layout" path="M 4.53704E-6 6.99588E-7 C 0.00072 -0.00103 0.00202 -0.00129 0.00289 -0.00232 C 0.00289 -0.0018 0.00897 -0.0108 0.01027 -0.01235 C 0.01099 -0.01363 0.01171 -0.01492 0.01258 -0.01595 C 0.01461 -0.01826 0.01692 -0.01981 0.01895 -0.02289 C 0.02068 -0.02495 0.02199 -0.02829 0.02372 -0.02958 C 0.02459 -0.03009 0.02546 -0.03035 0.02618 -0.03138 C 0.02777 -0.03318 0.02908 -0.03678 0.0311 -0.03807 C 0.03862 -0.04372 0.02662 -0.03498 0.0366 -0.04321 C 0.03819 -0.0445 0.04137 -0.04655 0.04137 -0.04604 C 0.04195 -0.04758 0.04224 -0.04913 0.04282 -0.0499 C 0.04369 -0.05067 0.0447 -0.05067 0.04528 -0.05196 C 0.04644 -0.05273 0.04745 -0.05376 0.04861 -0.05504 C 0.04933 -0.05607 0.05005 -0.05761 0.05092 -0.05864 C 0.05179 -0.05916 0.05266 -0.05967 0.05324 -0.06044 C 0.06235 -0.06739 0.05208 -0.05993 0.06221 -0.06713 C 0.06293 -0.06739 0.06365 -0.06842 0.06452 -0.06893 C 0.06669 -0.0697 0.06886 -0.07047 0.07103 -0.07202 C 0.07479 -0.0751 0.07566 -0.07613 0.07971 -0.07896 C 0.08261 -0.08102 0.08478 -0.08128 0.08781 -0.08411 C 0.08883 -0.08539 0.08969 -0.08668 0.091 -0.08771 C 0.09895 -0.09388 0.09432 -0.08822 0.10286 -0.09439 L 0.10778 -0.09799 C 0.1085 -0.09851 0.10937 -0.09902 0.11009 -0.09954 C 0.1114 -0.10005 0.11284 -0.10031 0.114 -0.10108 C 0.11631 -0.10237 0.11834 -0.10365 0.12051 -0.10468 C 0.12181 -0.1052 0.12326 -0.10545 0.12456 -0.10648 C 0.12528 -0.10674 0.12615 -0.10751 0.12688 -0.10803 C 0.1318 -0.1106 0.13151 -0.10905 0.13715 -0.11163 C 0.13831 -0.11188 0.13946 -0.11266 0.14048 -0.11317 C 0.14337 -0.11394 0.14641 -0.1142 0.1493 -0.11497 C 0.15031 -0.11548 0.15147 -0.116 0.15263 -0.11677 C 0.15321 -0.11703 0.15408 -0.1178 0.15494 -0.11831 C 0.15813 -0.11934 0.16131 -0.11934 0.16435 -0.12011 C 0.16579 -0.12063 0.1671 -0.12089 0.16854 -0.12166 C 0.16956 -0.12217 0.17057 -0.12294 0.17173 -0.12294 C 0.1914 -0.12294 0.21108 -0.12217 0.2309 -0.12166 C 0.23263 -0.12114 0.23466 -0.12063 0.23654 -0.12011 C 0.23755 -0.1196 0.23857 -0.11857 0.23972 -0.11831 C 0.24218 -0.11728 0.24942 -0.11548 0.25159 -0.11497 C 0.2526 -0.1142 0.25332 -0.11343 0.25405 -0.11317 C 0.25766 -0.11111 0.2607 -0.11085 0.26432 -0.10983 C 0.26982 -0.10571 0.26331 -0.11008 0.27242 -0.10648 C 0.27329 -0.10571 0.27416 -0.10494 0.27474 -0.10468 C 0.27618 -0.10391 0.27748 -0.1034 0.27879 -0.10314 C 0.28081 -0.10237 0.28255 -0.1016 0.28443 -0.10108 C 0.28573 -0.10057 0.28703 -0.09979 0.28833 -0.09954 C 0.29108 -0.09877 0.29369 -0.09851 0.29644 -0.09799 C 0.29759 -0.09697 0.29861 -0.09645 0.29976 -0.09619 C 0.30078 -0.09542 0.30222 -0.09517 0.30353 -0.09439 C 0.30439 -0.09388 0.30526 -0.09311 0.30613 -0.09259 C 0.30729 -0.09182 0.30873 -0.09156 0.31004 -0.09105 C 0.31119 -0.09028 0.31221 -0.08976 0.31336 -0.08951 C 0.31438 -0.08848 0.31597 -0.08822 0.31727 -0.08771 C 0.31727 -0.08719 0.3232 -0.08308 0.3245 -0.08256 C 0.32508 -0.08179 0.32595 -0.08128 0.32696 -0.08102 C 0.33058 -0.07922 0.33767 -0.07613 0.34042 -0.07407 C 0.34606 -0.06919 0.34302 -0.07099 0.35011 -0.06893 L 0.3572 -0.06353 C 0.35807 -0.06276 0.35879 -0.06224 0.35952 -0.06199 L 0.36762 -0.05864 C 0.36834 -0.05736 0.36921 -0.05607 0.37008 -0.05504 C 0.37138 -0.05401 0.37615 -0.05221 0.37731 -0.05196 C 0.37876 -0.05067 0.38035 -0.04938 0.38194 -0.04835 C 0.38266 -0.04758 0.38353 -0.04707 0.3844 -0.04655 C 0.38657 -0.04527 0.3886 -0.0445 0.39077 -0.04321 C 0.40205 -0.03524 0.39048 -0.04347 0.39872 -0.03807 C 0.39945 -0.03729 0.40031 -0.03652 0.40118 -0.03627 C 0.40191 -0.03627 0.40277 -0.03627 0.40379 -0.03627 " pathEditMode="relative" rAng="0" ptsTypes="AAAAAAAAAAAAAAAAAAAAAAAAAAAAAAAAAAAAAAAAAAAAAAAAAAAAAAAAAAAAAAAAAAAAA">
                                      <p:cBhvr>
                                        <p:cTn id="16" dur="2000" fill="hold"/>
                                        <p:tgtEl>
                                          <p:spTgt spid="53"/>
                                        </p:tgtEl>
                                        <p:attrNameLst>
                                          <p:attrName>ppt_x</p:attrName>
                                          <p:attrName>ppt_y</p:attrName>
                                        </p:attrNameLst>
                                      </p:cBhvr>
                                      <p:rCtr x="20182" y="-6147"/>
                                    </p:animMotion>
                                  </p:childTnLst>
                                </p:cTn>
                              </p:par>
                              <p:par>
                                <p:cTn id="17" presetID="0" presetClass="path" presetSubtype="0" accel="50000" decel="50000" fill="hold" grpId="0" nodeType="withEffect">
                                  <p:stCondLst>
                                    <p:cond delay="0"/>
                                  </p:stCondLst>
                                  <p:childTnLst>
                                    <p:animMotion origin="layout" path="M 2.12963E-6 3.82716E-6 C 0.00072 -0.00103 0.00202 -0.00129 0.00289 -0.00232 C 0.00289 -0.0018 0.00897 -0.01081 0.01027 -0.01235 C 0.01099 -0.01364 0.01172 -0.01492 0.01258 -0.01595 C 0.01461 -0.01827 0.01692 -0.01981 0.01895 -0.02289 C 0.02069 -0.02495 0.02199 -0.0283 0.02372 -0.02958 C 0.02459 -0.0301 0.02546 -0.03035 0.02618 -0.03138 C 0.02778 -0.03318 0.02908 -0.03678 0.0311 -0.03807 C 0.03863 -0.04373 0.02662 -0.03498 0.0366 -0.04321 C 0.03819 -0.0445 0.04138 -0.04656 0.04138 -0.04604 C 0.04195 -0.04759 0.04224 -0.04913 0.04282 -0.0499 C 0.04369 -0.05067 0.0447 -0.05067 0.04528 -0.05196 C 0.04644 -0.05273 0.04745 -0.05376 0.04861 -0.05504 C 0.04933 -0.05607 0.05006 -0.05762 0.05092 -0.05865 C 0.05179 -0.05916 0.05266 -0.05967 0.05324 -0.06045 C 0.06235 -0.06739 0.05208 -0.05993 0.06221 -0.06713 C 0.06293 -0.06739 0.06366 -0.06842 0.06452 -0.06893 C 0.06669 -0.06971 0.06886 -0.07048 0.07103 -0.07202 C 0.0748 -0.07511 0.07566 -0.07614 0.07971 -0.07896 C 0.08261 -0.08102 0.08478 -0.08128 0.08782 -0.08411 C 0.08883 -0.08539 0.0897 -0.08668 0.091 -0.08771 C 0.09896 -0.09388 0.09433 -0.08822 0.10286 -0.0944 L 0.10778 -0.098 C 0.1085 -0.09851 0.10937 -0.09903 0.1101 -0.09954 C 0.1114 -0.10006 0.11285 -0.10031 0.114 -0.10108 C 0.11632 -0.10237 0.11834 -0.10366 0.12051 -0.10468 C 0.12182 -0.1052 0.12326 -0.10546 0.12456 -0.10649 C 0.12529 -0.10674 0.12616 -0.10751 0.12688 -0.10803 C 0.1318 -0.1106 0.13151 -0.10906 0.13715 -0.11163 C 0.13831 -0.11189 0.13947 -0.11266 0.14048 -0.11317 C 0.14337 -0.11394 0.14641 -0.1142 0.1493 -0.11497 C 0.15032 -0.11549 0.15147 -0.116 0.15263 -0.11677 C 0.15321 -0.11703 0.15408 -0.1178 0.15495 -0.11832 C 0.15813 -0.11935 0.16131 -0.11935 0.16435 -0.12012 C 0.1658 -0.12063 0.1671 -0.12089 0.16855 -0.12166 C 0.16956 -0.12217 0.17057 -0.12295 0.17173 -0.12295 C 0.1914 -0.12295 0.21108 -0.12217 0.2309 -0.12166 C 0.23264 -0.12115 0.23466 -0.12063 0.23654 -0.12012 C 0.23756 -0.1196 0.23857 -0.11857 0.23973 -0.11832 C 0.24219 -0.11729 0.24942 -0.11549 0.25159 -0.11497 C 0.2526 -0.1142 0.25333 -0.11343 0.25405 -0.11317 C 0.25767 -0.11111 0.2607 -0.11086 0.26432 -0.10983 C 0.26982 -0.10571 0.26331 -0.11009 0.27242 -0.10649 C 0.27329 -0.10571 0.27416 -0.10494 0.27474 -0.10468 C 0.27618 -0.10391 0.27749 -0.1034 0.27879 -0.10314 C 0.28081 -0.10237 0.28255 -0.1016 0.28443 -0.10108 C 0.28573 -0.10057 0.28703 -0.0998 0.28834 -0.09954 C 0.29109 -0.09877 0.29369 -0.09851 0.29644 -0.098 C 0.2976 -0.09697 0.29861 -0.09645 0.29977 -0.0962 C 0.30078 -0.09543 0.30223 -0.09517 0.30353 -0.0944 C 0.3044 -0.09388 0.30526 -0.09311 0.30613 -0.0926 C 0.30729 -0.09182 0.30874 -0.09157 0.31004 -0.09105 C 0.3112 -0.09028 0.31221 -0.08977 0.31337 -0.08951 C 0.31438 -0.08848 0.31597 -0.08822 0.31727 -0.08771 C 0.31727 -0.0872 0.3232 -0.08308 0.32451 -0.08257 C 0.32508 -0.08179 0.32595 -0.08128 0.32697 -0.08102 C 0.33058 -0.07922 0.33767 -0.07614 0.34042 -0.07408 C 0.34606 -0.06919 0.34302 -0.07099 0.35011 -0.06893 L 0.3572 -0.06353 C 0.35807 -0.06276 0.35879 -0.06225 0.35952 -0.06199 L 0.36762 -0.05865 C 0.36834 -0.05736 0.36921 -0.05607 0.37008 -0.05504 C 0.37138 -0.05402 0.37616 -0.05222 0.37731 -0.05196 C 0.37876 -0.05067 0.38035 -0.04939 0.38194 -0.04836 C 0.38267 -0.04759 0.38353 -0.04707 0.3844 -0.04656 C 0.38657 -0.04527 0.3886 -0.0445 0.39077 -0.04321 C 0.40205 -0.03524 0.39048 -0.04347 0.39872 -0.03807 C 0.39945 -0.0373 0.40032 -0.03653 0.40118 -0.03627 C 0.40191 -0.03627 0.40278 -0.03627 0.40379 -0.03627 " pathEditMode="relative" rAng="0" ptsTypes="AAAAAAAAAAAAAAAAAAAAAAAAAAAAAAAAAAAAAAAAAAAAAAAAAAAAAAAAAAAAAAAAAAAAA">
                                      <p:cBhvr>
                                        <p:cTn id="18" dur="2000" fill="hold"/>
                                        <p:tgtEl>
                                          <p:spTgt spid="54"/>
                                        </p:tgtEl>
                                        <p:attrNameLst>
                                          <p:attrName>ppt_x</p:attrName>
                                          <p:attrName>ppt_y</p:attrName>
                                        </p:attrNameLst>
                                      </p:cBhvr>
                                      <p:rCtr x="20182" y="-6147"/>
                                    </p:animMotion>
                                  </p:childTnLst>
                                </p:cTn>
                              </p:par>
                              <p:par>
                                <p:cTn id="19" presetID="0" presetClass="path" presetSubtype="0" accel="50000" decel="50000" fill="hold" grpId="0" nodeType="withEffect">
                                  <p:stCondLst>
                                    <p:cond delay="0"/>
                                  </p:stCondLst>
                                  <p:childTnLst>
                                    <p:animMotion origin="layout" path="M -2.40741E-6 -2.7572E-6 C 0.00073 -0.00103 0.00203 -0.00128 0.0029 -0.00231 C 0.0029 -0.0018 0.00897 -0.0108 0.01027 -0.01234 C 0.011 -0.01363 0.01172 -0.01491 0.01259 -0.01594 C 0.01461 -0.01826 0.01693 -0.0198 0.01895 -0.02289 C 0.02069 -0.02495 0.02199 -0.02829 0.02373 -0.02958 C 0.0246 -0.03009 0.02547 -0.03035 0.02619 -0.03138 C 0.02778 -0.03318 0.02908 -0.03678 0.03111 -0.03806 C 0.03863 -0.04372 0.02662 -0.03498 0.03661 -0.04321 C 0.0382 -0.04449 0.04138 -0.04655 0.04138 -0.04604 C 0.04196 -0.04758 0.04225 -0.04912 0.04283 -0.04989 C 0.04369 -0.05067 0.04471 -0.05067 0.04529 -0.05195 C 0.04644 -0.05272 0.04746 -0.05375 0.04861 -0.05504 C 0.04934 -0.05607 0.05006 -0.05761 0.05093 -0.05864 C 0.0518 -0.05915 0.05266 -0.05967 0.05324 -0.06044 C 0.06236 -0.06738 0.05209 -0.05993 0.06221 -0.06713 C 0.06294 -0.06738 0.06366 -0.06841 0.06453 -0.06893 C 0.0667 -0.0697 0.06887 -0.07047 0.07104 -0.07201 C 0.0748 -0.0751 0.07567 -0.07613 0.07972 -0.07896 C 0.08261 -0.08102 0.08478 -0.08127 0.08782 -0.0841 C 0.08883 -0.08539 0.0897 -0.08667 0.091 -0.0877 C 0.09896 -0.09388 0.09433 -0.08822 0.10287 -0.09439 L 0.10779 -0.09799 C 0.10851 -0.09851 0.10938 -0.09902 0.1101 -0.09953 C 0.1114 -0.10005 0.11285 -0.10031 0.11401 -0.10108 C 0.11632 -0.10236 0.11835 -0.10365 0.12052 -0.10468 C 0.12182 -0.10519 0.12327 -0.10545 0.12457 -0.10648 C 0.12529 -0.10674 0.12616 -0.10751 0.12688 -0.10802 C 0.1318 -0.11059 0.13151 -0.10905 0.13716 -0.11162 C 0.13831 -0.11188 0.13947 -0.11265 0.14048 -0.11317 C 0.14338 -0.11394 0.14641 -0.11419 0.14931 -0.11497 C 0.15032 -0.11548 0.15148 -0.116 0.15264 -0.11677 C 0.15321 -0.11702 0.15408 -0.1178 0.15495 -0.11831 C 0.15813 -0.11934 0.16132 -0.11934 0.16435 -0.12011 C 0.1658 -0.12062 0.1671 -0.12088 0.16855 -0.12165 C 0.16956 -0.12217 0.17058 -0.12294 0.17173 -0.12294 C 0.19141 -0.12294 0.21108 -0.12217 0.23091 -0.12165 C 0.23264 -0.12114 0.23467 -0.12062 0.23655 -0.12011 C 0.23756 -0.1196 0.23857 -0.11857 0.23973 -0.11831 C 0.24219 -0.11728 0.24942 -0.11548 0.25159 -0.11497 C 0.25261 -0.11419 0.25333 -0.11342 0.25405 -0.11317 C 0.25767 -0.11111 0.26071 -0.11085 0.26433 -0.10982 C 0.26982 -0.10571 0.26331 -0.11008 0.27243 -0.10648 C 0.2733 -0.10571 0.27416 -0.10494 0.27474 -0.10468 C 0.27619 -0.10391 0.27749 -0.10339 0.27879 -0.10314 C 0.28082 -0.10236 0.28255 -0.10159 0.28444 -0.10108 C 0.28574 -0.10056 0.28704 -0.09979 0.28834 -0.09953 C 0.29109 -0.09876 0.29369 -0.09851 0.29644 -0.09799 C 0.2976 -0.09696 0.29861 -0.09645 0.29977 -0.09619 C 0.30078 -0.09542 0.30223 -0.09516 0.30353 -0.09439 C 0.3044 -0.09388 0.30527 -0.0931 0.30614 -0.09259 C 0.30729 -0.09182 0.30874 -0.09156 0.31004 -0.09105 C 0.3112 -0.09028 0.31221 -0.08976 0.31337 -0.0895 C 0.31438 -0.08847 0.31597 -0.08822 0.31728 -0.0877 C 0.31728 -0.08719 0.32321 -0.08307 0.32451 -0.08256 C 0.32509 -0.08179 0.32596 -0.08127 0.32697 -0.08102 C 0.33059 -0.07922 0.33768 -0.07613 0.34042 -0.07407 C 0.34607 -0.06918 0.34303 -0.07098 0.35012 -0.06893 L 0.35721 -0.06353 C 0.35808 -0.06275 0.3588 -0.06224 0.35952 -0.06198 L 0.36762 -0.05864 C 0.36835 -0.05735 0.36922 -0.05607 0.37008 -0.05504 C 0.37139 -0.05401 0.37616 -0.05221 0.37732 -0.05195 C 0.37876 -0.05067 0.38036 -0.04938 0.38195 -0.04835 C 0.38267 -0.04758 0.38354 -0.04707 0.38441 -0.04655 C 0.38658 -0.04526 0.3886 -0.04449 0.39077 -0.04321 C 0.40206 -0.03523 0.39048 -0.04346 0.39873 -0.03806 C 0.39945 -0.03729 0.40032 -0.03652 0.40119 -0.03626 C 0.40191 -0.03626 0.40278 -0.03626 0.40379 -0.03626 " pathEditMode="relative" rAng="0" ptsTypes="AAAAAAAAAAAAAAAAAAAAAAAAAAAAAAAAAAAAAAAAAAAAAAAAAAAAAAAAAAAAAAAAAAAAA">
                                      <p:cBhvr>
                                        <p:cTn id="20" dur="2000" fill="hold"/>
                                        <p:tgtEl>
                                          <p:spTgt spid="51"/>
                                        </p:tgtEl>
                                        <p:attrNameLst>
                                          <p:attrName>ppt_x</p:attrName>
                                          <p:attrName>ppt_y</p:attrName>
                                        </p:attrNameLst>
                                      </p:cBhvr>
                                      <p:rCtr x="20182" y="-6147"/>
                                    </p:animMotion>
                                  </p:childTnLst>
                                </p:cTn>
                              </p:par>
                              <p:par>
                                <p:cTn id="21" presetID="0" presetClass="path" presetSubtype="0" accel="50000" decel="50000" fill="hold" grpId="0" nodeType="withEffect">
                                  <p:stCondLst>
                                    <p:cond delay="0"/>
                                  </p:stCondLst>
                                  <p:childTnLst>
                                    <p:animMotion origin="layout" path="M -6.94444E-7 -1.56379E-6 C 0.00072 -0.00103 0.00203 -0.00128 0.00289 -0.00231 C 0.00289 -0.0018 0.00897 -0.0108 0.01027 -0.01234 C 0.011 -0.01363 0.01172 -0.01492 0.01259 -0.01594 C 0.01461 -0.01826 0.01693 -0.0198 0.01895 -0.02289 C 0.02069 -0.02495 0.02199 -0.02829 0.02373 -0.02958 C 0.0246 -0.03009 0.02546 -0.03035 0.02619 -0.03138 C 0.02778 -0.03318 0.02908 -0.03678 0.03111 -0.03806 C 0.03863 -0.04372 0.02662 -0.03498 0.0366 -0.04321 C 0.0382 -0.04449 0.04138 -0.04655 0.04138 -0.04604 C 0.04196 -0.04758 0.04225 -0.04912 0.04282 -0.0499 C 0.04369 -0.05067 0.04471 -0.05067 0.04528 -0.05195 C 0.04644 -0.05272 0.04745 -0.05375 0.04861 -0.05504 C 0.04934 -0.05607 0.05006 -0.05761 0.05093 -0.05864 C 0.05179 -0.05915 0.05266 -0.05967 0.05324 -0.06044 C 0.06236 -0.06739 0.05208 -0.05993 0.06221 -0.06713 C 0.06293 -0.06739 0.06366 -0.06841 0.06453 -0.06893 C 0.0667 -0.0697 0.06887 -0.07047 0.07104 -0.07201 C 0.0748 -0.0751 0.07567 -0.07613 0.07972 -0.07896 C 0.08261 -0.08102 0.08478 -0.08127 0.08782 -0.0841 C 0.08883 -0.08539 0.0897 -0.08668 0.091 -0.0877 C 0.09896 -0.09388 0.09433 -0.08822 0.10287 -0.09439 L 0.10778 -0.09799 C 0.10851 -0.09851 0.10938 -0.09902 0.1101 -0.09954 C 0.1114 -0.10005 0.11285 -0.10031 0.11401 -0.10108 C 0.11632 -0.10236 0.11835 -0.10365 0.12052 -0.10468 C 0.12182 -0.10519 0.12326 -0.10545 0.12457 -0.10648 C 0.12529 -0.10674 0.12616 -0.10751 0.12688 -0.10802 C 0.1318 -0.1106 0.13151 -0.10905 0.13715 -0.11162 C 0.13831 -0.11188 0.13947 -0.11265 0.14048 -0.11317 C 0.14337 -0.11394 0.14641 -0.1142 0.14931 -0.11497 C 0.15032 -0.11548 0.15148 -0.116 0.15263 -0.11677 C 0.15321 -0.11703 0.15408 -0.1178 0.15495 -0.11831 C 0.15813 -0.11934 0.16131 -0.11934 0.16435 -0.12011 C 0.1658 -0.12063 0.1671 -0.12088 0.16855 -0.12165 C 0.16956 -0.12217 0.17057 -0.12294 0.17173 -0.12294 C 0.19141 -0.12294 0.21108 -0.12217 0.2309 -0.12165 C 0.23264 -0.12114 0.23467 -0.12063 0.23655 -0.12011 C 0.23756 -0.1196 0.23857 -0.11857 0.23973 -0.11831 C 0.24219 -0.11728 0.24942 -0.11548 0.25159 -0.11497 C 0.2526 -0.1142 0.25333 -0.11342 0.25405 -0.11317 C 0.25767 -0.11111 0.26071 -0.11085 0.26432 -0.10982 C 0.26982 -0.10571 0.26331 -0.11008 0.27243 -0.10648 C 0.27329 -0.10571 0.27416 -0.10494 0.27474 -0.10468 C 0.27619 -0.10391 0.27749 -0.10339 0.27879 -0.10314 C 0.28082 -0.10236 0.28255 -0.10159 0.28443 -0.10108 C 0.28574 -0.10056 0.28704 -0.09979 0.28834 -0.09954 C 0.29109 -0.09876 0.29369 -0.09851 0.29644 -0.09799 C 0.2976 -0.09696 0.29861 -0.09645 0.29977 -0.09619 C 0.30078 -0.09542 0.30223 -0.09516 0.30353 -0.09439 C 0.3044 -0.09388 0.30527 -0.09311 0.30613 -0.09259 C 0.30729 -0.09182 0.30874 -0.09156 0.31004 -0.09105 C 0.3112 -0.09028 0.31221 -0.08976 0.31337 -0.0895 C 0.31438 -0.08848 0.31597 -0.08822 0.31728 -0.0877 C 0.31728 -0.08719 0.32321 -0.08307 0.32451 -0.08256 C 0.32509 -0.08179 0.32596 -0.08127 0.32697 -0.08102 C 0.33059 -0.07922 0.33767 -0.07613 0.34042 -0.07407 C 0.34607 -0.06919 0.34303 -0.07099 0.35012 -0.06893 L 0.35721 -0.06353 C 0.35807 -0.06276 0.3588 -0.06224 0.35952 -0.06198 L 0.36762 -0.05864 C 0.36835 -0.05735 0.36921 -0.05607 0.37008 -0.05504 C 0.37138 -0.05401 0.37616 -0.05221 0.37732 -0.05195 C 0.37876 -0.05067 0.38035 -0.04938 0.38195 -0.04835 C 0.38267 -0.04758 0.38354 -0.04707 0.3844 -0.04655 C 0.38657 -0.04527 0.3886 -0.04449 0.39077 -0.04321 C 0.40206 -0.03524 0.39048 -0.04347 0.39873 -0.03806 C 0.39945 -0.03729 0.40032 -0.03652 0.40119 -0.03626 C 0.40191 -0.03626 0.40278 -0.03626 0.40379 -0.03626 " pathEditMode="relative" rAng="0" ptsTypes="AAAAAAAAAAAAAAAAAAAAAAAAAAAAAAAAAAAAAAAAAAAAAAAAAAAAAAAAAAAAAAAAAAAAA">
                                      <p:cBhvr>
                                        <p:cTn id="22" dur="2000" fill="hold"/>
                                        <p:tgtEl>
                                          <p:spTgt spid="49"/>
                                        </p:tgtEl>
                                        <p:attrNameLst>
                                          <p:attrName>ppt_x</p:attrName>
                                          <p:attrName>ppt_y</p:attrName>
                                        </p:attrNameLst>
                                      </p:cBhvr>
                                      <p:rCtr x="20182" y="-6147"/>
                                    </p:animMotion>
                                  </p:childTnLst>
                                </p:cTn>
                              </p:par>
                              <p:par>
                                <p:cTn id="23" presetID="0" presetClass="path" presetSubtype="0" accel="50000" decel="50000" fill="hold" grpId="0" nodeType="withEffect">
                                  <p:stCondLst>
                                    <p:cond delay="0"/>
                                  </p:stCondLst>
                                  <p:childTnLst>
                                    <p:animMotion origin="layout" path="M -2.03704E-6 -1.19342E-6 C 0.00073 -0.00103 0.00203 -0.00128 0.0029 -0.00231 C 0.0029 -0.0018 0.00897 -0.0108 0.01027 -0.01234 C 0.011 -0.01363 0.01172 -0.01492 0.01259 -0.01595 C 0.01461 -0.01826 0.01693 -0.0198 0.01895 -0.02289 C 0.02069 -0.02495 0.02199 -0.02829 0.02373 -0.02958 C 0.0246 -0.03009 0.02547 -0.03035 0.02619 -0.03138 C 0.02778 -0.03318 0.02908 -0.03678 0.03111 -0.03806 C 0.03863 -0.04372 0.02662 -0.03498 0.03661 -0.04321 C 0.0382 -0.04449 0.04138 -0.04655 0.04138 -0.04604 C 0.04196 -0.04758 0.04225 -0.04912 0.04283 -0.0499 C 0.04369 -0.05067 0.04471 -0.05067 0.04529 -0.05195 C 0.04644 -0.05273 0.04746 -0.05375 0.04861 -0.05504 C 0.04934 -0.05607 0.05006 -0.05761 0.05093 -0.05864 C 0.0518 -0.05916 0.05266 -0.05967 0.05324 -0.06044 C 0.06236 -0.06739 0.05209 -0.05993 0.06221 -0.06713 C 0.06294 -0.06739 0.06366 -0.06841 0.06453 -0.06893 C 0.0667 -0.0697 0.06887 -0.07047 0.07104 -0.07202 C 0.0748 -0.0751 0.07567 -0.07613 0.07972 -0.07896 C 0.08261 -0.08102 0.08478 -0.08127 0.08782 -0.0841 C 0.08883 -0.08539 0.0897 -0.08668 0.091 -0.0877 C 0.09896 -0.09388 0.09433 -0.08822 0.10287 -0.09439 L 0.10779 -0.09799 C 0.10851 -0.09851 0.10938 -0.09902 0.1101 -0.09954 C 0.1114 -0.10005 0.11285 -0.10031 0.11401 -0.10108 C 0.11632 -0.10237 0.11835 -0.10365 0.12052 -0.10468 C 0.12182 -0.10519 0.12327 -0.10545 0.12457 -0.10648 C 0.12529 -0.10674 0.12616 -0.10751 0.12688 -0.10802 C 0.1318 -0.1106 0.13151 -0.10905 0.13715 -0.11162 C 0.13831 -0.11188 0.13947 -0.11265 0.14048 -0.11317 C 0.14338 -0.11394 0.14641 -0.1142 0.14931 -0.11497 C 0.15032 -0.11548 0.15148 -0.116 0.15264 -0.11677 C 0.15321 -0.11703 0.15408 -0.1178 0.15495 -0.11831 C 0.15813 -0.11934 0.16132 -0.11934 0.16435 -0.12011 C 0.1658 -0.12063 0.1671 -0.12088 0.16855 -0.12166 C 0.16956 -0.12217 0.17057 -0.12294 0.17173 -0.12294 C 0.19141 -0.12294 0.21108 -0.12217 0.2309 -0.12166 C 0.23264 -0.12114 0.23467 -0.12063 0.23655 -0.12011 C 0.23756 -0.1196 0.23857 -0.11857 0.23973 -0.11831 C 0.24219 -0.11728 0.24942 -0.11548 0.25159 -0.11497 C 0.25261 -0.1142 0.25333 -0.11342 0.25405 -0.11317 C 0.25767 -0.11111 0.26071 -0.11085 0.26432 -0.10982 C 0.26982 -0.10571 0.26331 -0.11008 0.27243 -0.10648 C 0.27329 -0.10571 0.27416 -0.10494 0.27474 -0.10468 C 0.27619 -0.10391 0.27749 -0.10339 0.27879 -0.10314 C 0.28082 -0.10237 0.28255 -0.10159 0.28443 -0.10108 C 0.28574 -0.10056 0.28704 -0.09979 0.28834 -0.09954 C 0.29109 -0.09876 0.29369 -0.09851 0.29644 -0.09799 C 0.2976 -0.09696 0.29861 -0.09645 0.29977 -0.09619 C 0.30078 -0.09542 0.30223 -0.09516 0.30353 -0.09439 C 0.3044 -0.09388 0.30527 -0.09311 0.30614 -0.09259 C 0.30729 -0.09182 0.30874 -0.09156 0.31004 -0.09105 C 0.3112 -0.09028 0.31221 -0.08976 0.31337 -0.0895 C 0.31438 -0.08848 0.31597 -0.08822 0.31728 -0.0877 C 0.31728 -0.08719 0.32321 -0.08307 0.32451 -0.08256 C 0.32509 -0.08179 0.32596 -0.08127 0.32697 -0.08102 C 0.33059 -0.07922 0.33768 -0.07613 0.34042 -0.07407 C 0.34607 -0.06919 0.34303 -0.07099 0.35012 -0.06893 L 0.35721 -0.06353 C 0.35807 -0.06276 0.3588 -0.06224 0.35952 -0.06198 L 0.36762 -0.05864 C 0.36835 -0.05735 0.36922 -0.05607 0.37008 -0.05504 C 0.37139 -0.05401 0.37616 -0.05221 0.37732 -0.05195 C 0.37876 -0.05067 0.38036 -0.04938 0.38195 -0.04835 C 0.38267 -0.04758 0.38354 -0.04707 0.38441 -0.04655 C 0.38658 -0.04527 0.3886 -0.04449 0.39077 -0.04321 C 0.40206 -0.03524 0.39048 -0.04347 0.39873 -0.03806 C 0.39945 -0.03729 0.40032 -0.03652 0.40119 -0.03626 C 0.40191 -0.03626 0.40278 -0.03626 0.40379 -0.03626 " pathEditMode="relative" rAng="0" ptsTypes="AAAAAAAAAAAAAAAAAAAAAAAAAAAAAAAAAAAAAAAAAAAAAAAAAAAAAAAAAAAAAAAAAAAAA">
                                      <p:cBhvr>
                                        <p:cTn id="24" dur="2000" fill="hold"/>
                                        <p:tgtEl>
                                          <p:spTgt spid="52"/>
                                        </p:tgtEl>
                                        <p:attrNameLst>
                                          <p:attrName>ppt_x</p:attrName>
                                          <p:attrName>ppt_y</p:attrName>
                                        </p:attrNameLst>
                                      </p:cBhvr>
                                      <p:rCtr x="20182" y="-6147"/>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6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p:nvPr/>
        </p:nvSpPr>
        <p:spPr>
          <a:xfrm>
            <a:off x="7512724" y="3368024"/>
            <a:ext cx="3292137" cy="434183"/>
          </a:xfrm>
          <a:prstGeom prst="round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Application Pages</a:t>
            </a:r>
          </a:p>
        </p:txBody>
      </p:sp>
      <p:sp>
        <p:nvSpPr>
          <p:cNvPr id="2" name="Title 1"/>
          <p:cNvSpPr>
            <a:spLocks noGrp="1"/>
          </p:cNvSpPr>
          <p:nvPr>
            <p:ph type="title"/>
          </p:nvPr>
        </p:nvSpPr>
        <p:spPr/>
        <p:txBody>
          <a:bodyPr/>
          <a:lstStyle/>
          <a:p>
            <a:r>
              <a:rPr lang="en-US" dirty="0" smtClean="0"/>
              <a:t>How to reduce memory spending?</a:t>
            </a:r>
            <a:endParaRPr lang="en-US" dirty="0"/>
          </a:p>
        </p:txBody>
      </p:sp>
      <p:sp>
        <p:nvSpPr>
          <p:cNvPr id="3" name="Content Placeholder 2"/>
          <p:cNvSpPr>
            <a:spLocks noGrp="1"/>
          </p:cNvSpPr>
          <p:nvPr>
            <p:ph idx="1"/>
          </p:nvPr>
        </p:nvSpPr>
        <p:spPr>
          <a:xfrm>
            <a:off x="167939" y="1285242"/>
            <a:ext cx="10636922" cy="4279107"/>
          </a:xfrm>
        </p:spPr>
        <p:txBody>
          <a:bodyPr anchor="t"/>
          <a:lstStyle/>
          <a:p>
            <a:pPr marL="0" indent="0">
              <a:buNone/>
            </a:pPr>
            <a:r>
              <a:rPr lang="en-US" sz="3200" b="1" dirty="0" smtClean="0"/>
              <a:t>Thermostat</a:t>
            </a:r>
            <a:r>
              <a:rPr lang="en-US" sz="3200" dirty="0" smtClean="0"/>
              <a:t>: Increase perf/$ with cheaper memories</a:t>
            </a:r>
            <a:r>
              <a:rPr lang="en-US" dirty="0"/>
              <a:t> </a:t>
            </a:r>
            <a:r>
              <a:rPr lang="en-US" sz="1600" dirty="0" smtClean="0"/>
              <a:t>[ASPLOS’17]</a:t>
            </a:r>
          </a:p>
          <a:p>
            <a:pPr lvl="1"/>
            <a:r>
              <a:rPr lang="en-US" sz="2800" dirty="0" smtClean="0"/>
              <a:t>S</a:t>
            </a:r>
            <a:r>
              <a:rPr lang="en-US" sz="2800" dirty="0" smtClean="0">
                <a:solidFill>
                  <a:schemeClr val="dk1"/>
                </a:solidFill>
                <a:latin typeface="Calibri"/>
                <a:ea typeface="Calibri"/>
                <a:cs typeface="Calibri"/>
                <a:sym typeface="Calibri"/>
              </a:rPr>
              <a:t>atisfy </a:t>
            </a:r>
            <a:r>
              <a:rPr lang="en-US" sz="2800" dirty="0">
                <a:solidFill>
                  <a:schemeClr val="dk1"/>
                </a:solidFill>
                <a:latin typeface="Calibri"/>
                <a:ea typeface="Calibri"/>
                <a:cs typeface="Calibri"/>
                <a:sym typeface="Calibri"/>
              </a:rPr>
              <a:t>application performance requirements (</a:t>
            </a:r>
            <a:r>
              <a:rPr lang="en-US" sz="2800" dirty="0" err="1">
                <a:solidFill>
                  <a:schemeClr val="dk1"/>
                </a:solidFill>
                <a:latin typeface="Calibri"/>
                <a:ea typeface="Calibri"/>
                <a:cs typeface="Calibri"/>
                <a:sym typeface="Calibri"/>
              </a:rPr>
              <a:t>eg</a:t>
            </a:r>
            <a:r>
              <a:rPr lang="en-US" sz="2800" dirty="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SLAs)</a:t>
            </a:r>
          </a:p>
          <a:p>
            <a:pPr lvl="1"/>
            <a:r>
              <a:rPr lang="en-US" sz="2800" dirty="0" smtClean="0"/>
              <a:t>Exploit </a:t>
            </a:r>
            <a:r>
              <a:rPr lang="en-US" sz="2800" dirty="0"/>
              <a:t>performance benefit of huge pages</a:t>
            </a:r>
          </a:p>
          <a:p>
            <a:pPr marL="0" indent="0">
              <a:buNone/>
            </a:pPr>
            <a:endParaRPr lang="en-US" sz="1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106</a:t>
            </a:fld>
            <a:endParaRPr lang="en-US"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62" y="3099894"/>
            <a:ext cx="2076002" cy="1374255"/>
          </a:xfrm>
          <a:prstGeom prst="rect">
            <a:avLst/>
          </a:prstGeom>
        </p:spPr>
      </p:pic>
      <p:sp>
        <p:nvSpPr>
          <p:cNvPr id="75" name="TextBox 74"/>
          <p:cNvSpPr txBox="1"/>
          <p:nvPr/>
        </p:nvSpPr>
        <p:spPr>
          <a:xfrm>
            <a:off x="0" y="4494441"/>
            <a:ext cx="3184862" cy="646331"/>
          </a:xfrm>
          <a:prstGeom prst="rect">
            <a:avLst/>
          </a:prstGeom>
          <a:noFill/>
        </p:spPr>
        <p:txBody>
          <a:bodyPr wrap="square" rtlCol="0">
            <a:spAutoFit/>
          </a:bodyPr>
          <a:lstStyle/>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System </a:t>
            </a:r>
            <a:r>
              <a:rPr lang="en-US" b="1" kern="0" smtClean="0">
                <a:solidFill>
                  <a:srgbClr val="000000"/>
                </a:solidFill>
                <a:latin typeface="Calibri" charset="0"/>
                <a:ea typeface="Calibri" charset="0"/>
                <a:cs typeface="Calibri" charset="0"/>
                <a:sym typeface="Arial"/>
              </a:rPr>
              <a:t>administrator specifies:</a:t>
            </a:r>
          </a:p>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 tolerable slowdown</a:t>
            </a:r>
            <a:endParaRPr lang="en-US" b="1" kern="0" dirty="0">
              <a:solidFill>
                <a:srgbClr val="000000"/>
              </a:solidFill>
              <a:latin typeface="Calibri" charset="0"/>
              <a:ea typeface="Calibri" charset="0"/>
              <a:cs typeface="Calibri" charset="0"/>
              <a:sym typeface="Arial"/>
            </a:endParaRPr>
          </a:p>
        </p:txBody>
      </p:sp>
      <p:sp>
        <p:nvSpPr>
          <p:cNvPr id="76" name="Right Arrow 75"/>
          <p:cNvSpPr/>
          <p:nvPr/>
        </p:nvSpPr>
        <p:spPr>
          <a:xfrm>
            <a:off x="307056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
        <p:nvSpPr>
          <p:cNvPr id="77" name="Rounded Rectangle 76"/>
          <p:cNvSpPr/>
          <p:nvPr/>
        </p:nvSpPr>
        <p:spPr>
          <a:xfrm>
            <a:off x="4157492" y="3517164"/>
            <a:ext cx="2091158" cy="875198"/>
          </a:xfrm>
          <a:prstGeom prst="roundRect">
            <a:avLst/>
          </a:prstGeom>
          <a:solidFill>
            <a:srgbClr val="333399">
              <a:lumMod val="40000"/>
              <a:lumOff val="60000"/>
            </a:srgbClr>
          </a:solidFill>
          <a:ln w="25400" cap="flat" cmpd="sng" algn="ctr">
            <a:solidFill>
              <a:srgbClr val="33339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Thermostat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in OS</a:t>
            </a:r>
          </a:p>
        </p:txBody>
      </p:sp>
      <p:sp>
        <p:nvSpPr>
          <p:cNvPr id="79" name="Rounded Rectangle 78"/>
          <p:cNvSpPr/>
          <p:nvPr/>
        </p:nvSpPr>
        <p:spPr>
          <a:xfrm>
            <a:off x="7469995" y="4474493"/>
            <a:ext cx="1203242"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rPr>
              <a:t>DRAM</a:t>
            </a:r>
          </a:p>
        </p:txBody>
      </p:sp>
      <p:sp>
        <p:nvSpPr>
          <p:cNvPr id="80" name="Rounded Rectangle 79"/>
          <p:cNvSpPr/>
          <p:nvPr/>
        </p:nvSpPr>
        <p:spPr>
          <a:xfrm>
            <a:off x="8901837" y="4474492"/>
            <a:ext cx="201732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rPr>
              <a:t>Slow Mem</a:t>
            </a:r>
          </a:p>
        </p:txBody>
      </p:sp>
      <p:sp>
        <p:nvSpPr>
          <p:cNvPr id="81" name="Rounded Rectangle 80"/>
          <p:cNvSpPr/>
          <p:nvPr/>
        </p:nvSpPr>
        <p:spPr>
          <a:xfrm>
            <a:off x="7512724" y="3352838"/>
            <a:ext cx="247091" cy="449369"/>
          </a:xfrm>
          <a:prstGeom prst="roundRect">
            <a:avLst/>
          </a:prstGeom>
          <a:solidFill>
            <a:srgbClr val="333399">
              <a:lumMod val="40000"/>
              <a:lumOff val="60000"/>
            </a:srgbClr>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p:txBody>
      </p:sp>
      <p:sp>
        <p:nvSpPr>
          <p:cNvPr id="82" name="Rounded Rectangle 81"/>
          <p:cNvSpPr/>
          <p:nvPr/>
        </p:nvSpPr>
        <p:spPr>
          <a:xfrm>
            <a:off x="8015790" y="3368024"/>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3" name="Rounded Rectangle 82"/>
          <p:cNvSpPr/>
          <p:nvPr/>
        </p:nvSpPr>
        <p:spPr>
          <a:xfrm>
            <a:off x="8573252"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4" name="Rounded Rectangle 83"/>
          <p:cNvSpPr/>
          <p:nvPr/>
        </p:nvSpPr>
        <p:spPr>
          <a:xfrm>
            <a:off x="1000361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5" name="Rounded Rectangle 84"/>
          <p:cNvSpPr/>
          <p:nvPr/>
        </p:nvSpPr>
        <p:spPr>
          <a:xfrm>
            <a:off x="10103601"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6" name="Rounded Rectangle 85"/>
          <p:cNvSpPr/>
          <p:nvPr/>
        </p:nvSpPr>
        <p:spPr>
          <a:xfrm>
            <a:off x="1020358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7" name="Rounded Rectangle 86"/>
          <p:cNvSpPr/>
          <p:nvPr/>
        </p:nvSpPr>
        <p:spPr>
          <a:xfrm>
            <a:off x="901877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8" name="Rounded Rectangle 87"/>
          <p:cNvSpPr/>
          <p:nvPr/>
        </p:nvSpPr>
        <p:spPr>
          <a:xfrm>
            <a:off x="9134495"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9" name="Rounded Rectangle 88"/>
          <p:cNvSpPr/>
          <p:nvPr/>
        </p:nvSpPr>
        <p:spPr>
          <a:xfrm>
            <a:off x="10324072" y="3368023"/>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90" name="Rounded Rectangle 89"/>
          <p:cNvSpPr/>
          <p:nvPr/>
        </p:nvSpPr>
        <p:spPr>
          <a:xfrm>
            <a:off x="829251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23" name="Shape 275"/>
          <p:cNvSpPr txBox="1"/>
          <p:nvPr/>
        </p:nvSpPr>
        <p:spPr>
          <a:xfrm>
            <a:off x="0" y="5183383"/>
            <a:ext cx="10972800" cy="568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Calibri"/>
              <a:buNone/>
            </a:pPr>
            <a:r>
              <a:rPr lang="en-US" sz="2800" b="1" i="1" u="none" strike="noStrike" cap="none" dirty="0" smtClean="0">
                <a:solidFill>
                  <a:srgbClr val="FF0000"/>
                </a:solidFill>
                <a:latin typeface="Calibri"/>
                <a:ea typeface="Calibri"/>
                <a:cs typeface="Calibri"/>
                <a:sym typeface="Calibri"/>
              </a:rPr>
              <a:t>Up to 50% data in slow memory with &lt;= 3% slowdown</a:t>
            </a:r>
          </a:p>
          <a:p>
            <a:pPr marL="0" marR="0" lvl="0" indent="0" algn="ctr" rtl="0">
              <a:lnSpc>
                <a:spcPct val="100000"/>
              </a:lnSpc>
              <a:spcBef>
                <a:spcPts val="0"/>
              </a:spcBef>
              <a:spcAft>
                <a:spcPts val="0"/>
              </a:spcAft>
              <a:buClr>
                <a:srgbClr val="FF0000"/>
              </a:buClr>
              <a:buSzPct val="25000"/>
              <a:buFont typeface="Calibri"/>
              <a:buNone/>
            </a:pPr>
            <a:r>
              <a:rPr lang="en-US" sz="2800" b="1" i="1" dirty="0" smtClean="0">
                <a:solidFill>
                  <a:srgbClr val="FF0000"/>
                </a:solidFill>
                <a:latin typeface="Calibri"/>
                <a:ea typeface="Calibri"/>
                <a:cs typeface="Calibri"/>
                <a:sym typeface="Calibri"/>
              </a:rPr>
              <a:t>for NoSQL databases, TPCC, data analytics</a:t>
            </a:r>
            <a:endParaRPr lang="en-US" sz="2800" b="1" i="1" dirty="0">
              <a:solidFill>
                <a:srgbClr val="FF0000"/>
              </a:solidFill>
              <a:latin typeface="Calibri"/>
              <a:ea typeface="Calibri"/>
              <a:cs typeface="Calibri"/>
              <a:sym typeface="Calibri"/>
            </a:endParaRPr>
          </a:p>
        </p:txBody>
      </p:sp>
      <p:sp>
        <p:nvSpPr>
          <p:cNvPr id="24" name="Right Arrow 23"/>
          <p:cNvSpPr/>
          <p:nvPr/>
        </p:nvSpPr>
        <p:spPr>
          <a:xfrm>
            <a:off x="660375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Tree>
    <p:extLst>
      <p:ext uri="{BB962C8B-B14F-4D97-AF65-F5344CB8AC3E}">
        <p14:creationId xmlns:p14="http://schemas.microsoft.com/office/powerpoint/2010/main" val="1241147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0" presetClass="path" presetSubtype="0" repeatCount="0" accel="50000" decel="50000" fill="hold" grpId="0" nodeType="afterEffect">
                                  <p:stCondLst>
                                    <p:cond delay="0"/>
                                  </p:stCondLst>
                                  <p:childTnLst>
                                    <p:animMotion origin="layout" path="M -1.2037E-6 4.69136E-6 L 0.27431 -0.00129 " pathEditMode="relative" rAng="0" ptsTypes="AA">
                                      <p:cBhvr>
                                        <p:cTn id="9" dur="2000" fill="hold"/>
                                        <p:tgtEl>
                                          <p:spTgt spid="81"/>
                                        </p:tgtEl>
                                        <p:attrNameLst>
                                          <p:attrName>ppt_x</p:attrName>
                                          <p:attrName>ppt_y</p:attrName>
                                        </p:attrNameLst>
                                      </p:cBhvr>
                                      <p:rCtr x="13715" y="-77"/>
                                    </p:animMotion>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81"/>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87"/>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par>
                          <p:cTn id="39" fill="hold">
                            <p:stCondLst>
                              <p:cond delay="2000"/>
                            </p:stCondLst>
                            <p:childTnLst>
                              <p:par>
                                <p:cTn id="40" presetID="0" presetClass="path" presetSubtype="0" accel="50000" decel="50000" fill="hold" grpId="1" nodeType="afterEffect">
                                  <p:stCondLst>
                                    <p:cond delay="0"/>
                                  </p:stCondLst>
                                  <p:childTnLst>
                                    <p:animMotion origin="layout" path="M -3.7037E-6 -1.31687E-6 L -0.03906 0.17876 " pathEditMode="relative" rAng="0" ptsTypes="AA">
                                      <p:cBhvr>
                                        <p:cTn id="41" dur="2000" fill="hold"/>
                                        <p:tgtEl>
                                          <p:spTgt spid="82"/>
                                        </p:tgtEl>
                                        <p:attrNameLst>
                                          <p:attrName>ppt_x</p:attrName>
                                          <p:attrName>ppt_y</p:attrName>
                                        </p:attrNameLst>
                                      </p:cBhvr>
                                      <p:rCtr x="-1953" y="8925"/>
                                    </p:animMotion>
                                  </p:childTnLst>
                                </p:cTn>
                              </p:par>
                              <p:par>
                                <p:cTn id="42" presetID="0" presetClass="path" presetSubtype="0" accel="50000" decel="50000" fill="hold" grpId="1" nodeType="withEffect">
                                  <p:stCondLst>
                                    <p:cond delay="0"/>
                                  </p:stCondLst>
                                  <p:childTnLst>
                                    <p:animMotion origin="layout" path="M -4.9537E-6 4.69136E-6 L -0.05844 0.18107 " pathEditMode="relative" rAng="0" ptsTypes="AA">
                                      <p:cBhvr>
                                        <p:cTn id="43" dur="2000" fill="hold"/>
                                        <p:tgtEl>
                                          <p:spTgt spid="83"/>
                                        </p:tgtEl>
                                        <p:attrNameLst>
                                          <p:attrName>ppt_x</p:attrName>
                                          <p:attrName>ppt_y</p:attrName>
                                        </p:attrNameLst>
                                      </p:cBhvr>
                                      <p:rCtr x="-2922" y="9053"/>
                                    </p:animMotion>
                                  </p:childTnLst>
                                </p:cTn>
                              </p:par>
                              <p:par>
                                <p:cTn id="44" presetID="0" presetClass="path" presetSubtype="0" accel="50000" decel="50000" fill="hold" grpId="1" nodeType="withEffect">
                                  <p:stCondLst>
                                    <p:cond delay="0"/>
                                  </p:stCondLst>
                                  <p:childTnLst>
                                    <p:animMotion origin="layout" path="M 2.03704E-6 4.69136E-6 L -0.16826 0.18004 " pathEditMode="relative" rAng="0" ptsTypes="AA">
                                      <p:cBhvr>
                                        <p:cTn id="45" dur="2000" fill="hold"/>
                                        <p:tgtEl>
                                          <p:spTgt spid="84"/>
                                        </p:tgtEl>
                                        <p:attrNameLst>
                                          <p:attrName>ppt_x</p:attrName>
                                          <p:attrName>ppt_y</p:attrName>
                                        </p:attrNameLst>
                                      </p:cBhvr>
                                      <p:rCtr x="-8420" y="9002"/>
                                    </p:animMotion>
                                  </p:childTnLst>
                                </p:cTn>
                              </p:par>
                              <p:par>
                                <p:cTn id="46" presetID="0" presetClass="path" presetSubtype="0" accel="50000" decel="50000" fill="hold" grpId="1" nodeType="withEffect">
                                  <p:stCondLst>
                                    <p:cond delay="0"/>
                                  </p:stCondLst>
                                  <p:childTnLst>
                                    <p:animMotion origin="layout" path="M -2.5463E-6 4.69136E-6 L -0.15827 0.18004 " pathEditMode="relative" rAng="0" ptsTypes="AA">
                                      <p:cBhvr>
                                        <p:cTn id="47" dur="2000" fill="hold"/>
                                        <p:tgtEl>
                                          <p:spTgt spid="85"/>
                                        </p:tgtEl>
                                        <p:attrNameLst>
                                          <p:attrName>ppt_x</p:attrName>
                                          <p:attrName>ppt_y</p:attrName>
                                        </p:attrNameLst>
                                      </p:cBhvr>
                                      <p:rCtr x="-7914" y="9002"/>
                                    </p:animMotion>
                                  </p:childTnLst>
                                </p:cTn>
                              </p:par>
                              <p:par>
                                <p:cTn id="48" presetID="0" presetClass="path" presetSubtype="0" accel="50000" decel="50000" fill="hold" grpId="1" nodeType="withEffect">
                                  <p:stCondLst>
                                    <p:cond delay="0"/>
                                  </p:stCondLst>
                                  <p:childTnLst>
                                    <p:animMotion origin="layout" path="M 2.87037E-6 4.69136E-6 L -0.14989 0.18107 " pathEditMode="relative" rAng="0" ptsTypes="AA">
                                      <p:cBhvr>
                                        <p:cTn id="49" dur="2000" fill="hold"/>
                                        <p:tgtEl>
                                          <p:spTgt spid="86"/>
                                        </p:tgtEl>
                                        <p:attrNameLst>
                                          <p:attrName>ppt_x</p:attrName>
                                          <p:attrName>ppt_y</p:attrName>
                                        </p:attrNameLst>
                                      </p:cBhvr>
                                      <p:rCtr x="-7494" y="9053"/>
                                    </p:animMotion>
                                  </p:childTnLst>
                                </p:cTn>
                              </p:par>
                            </p:childTnLst>
                          </p:cTn>
                        </p:par>
                        <p:par>
                          <p:cTn id="50" fill="hold">
                            <p:stCondLst>
                              <p:cond delay="4000"/>
                            </p:stCondLst>
                            <p:childTnLst>
                              <p:par>
                                <p:cTn id="51" presetID="1" presetClass="exit" presetSubtype="0" fill="hold" grpId="2" nodeType="afterEffect">
                                  <p:stCondLst>
                                    <p:cond delay="0"/>
                                  </p:stCondLst>
                                  <p:childTnLst>
                                    <p:set>
                                      <p:cBhvr>
                                        <p:cTn id="52" dur="1" fill="hold">
                                          <p:stCondLst>
                                            <p:cond delay="0"/>
                                          </p:stCondLst>
                                        </p:cTn>
                                        <p:tgtEl>
                                          <p:spTgt spid="82"/>
                                        </p:tgtEl>
                                        <p:attrNameLst>
                                          <p:attrName>style.visibility</p:attrName>
                                        </p:attrNameLst>
                                      </p:cBhvr>
                                      <p:to>
                                        <p:strVal val="hidden"/>
                                      </p:to>
                                    </p:set>
                                  </p:childTnLst>
                                </p:cTn>
                              </p:par>
                            </p:childTnLst>
                          </p:cTn>
                        </p:par>
                        <p:par>
                          <p:cTn id="53" fill="hold">
                            <p:stCondLst>
                              <p:cond delay="4000"/>
                            </p:stCondLst>
                            <p:childTnLst>
                              <p:par>
                                <p:cTn id="54" presetID="1" presetClass="exit" presetSubtype="0" fill="hold" grpId="2" nodeType="afterEffect">
                                  <p:stCondLst>
                                    <p:cond delay="0"/>
                                  </p:stCondLst>
                                  <p:childTnLst>
                                    <p:set>
                                      <p:cBhvr>
                                        <p:cTn id="55" dur="1" fill="hold">
                                          <p:stCondLst>
                                            <p:cond delay="0"/>
                                          </p:stCondLst>
                                        </p:cTn>
                                        <p:tgtEl>
                                          <p:spTgt spid="83"/>
                                        </p:tgtEl>
                                        <p:attrNameLst>
                                          <p:attrName>style.visibility</p:attrName>
                                        </p:attrNameLst>
                                      </p:cBhvr>
                                      <p:to>
                                        <p:strVal val="hidden"/>
                                      </p:to>
                                    </p:set>
                                  </p:childTnLst>
                                </p:cTn>
                              </p:par>
                            </p:childTnLst>
                          </p:cTn>
                        </p:par>
                        <p:par>
                          <p:cTn id="56" fill="hold">
                            <p:stCondLst>
                              <p:cond delay="4000"/>
                            </p:stCondLst>
                            <p:childTnLst>
                              <p:par>
                                <p:cTn id="57" presetID="1" presetClass="exit" presetSubtype="0" fill="hold" grpId="2" nodeType="afterEffect">
                                  <p:stCondLst>
                                    <p:cond delay="0"/>
                                  </p:stCondLst>
                                  <p:childTnLst>
                                    <p:set>
                                      <p:cBhvr>
                                        <p:cTn id="58" dur="1" fill="hold">
                                          <p:stCondLst>
                                            <p:cond delay="0"/>
                                          </p:stCondLst>
                                        </p:cTn>
                                        <p:tgtEl>
                                          <p:spTgt spid="84"/>
                                        </p:tgtEl>
                                        <p:attrNameLst>
                                          <p:attrName>style.visibility</p:attrName>
                                        </p:attrNameLst>
                                      </p:cBhvr>
                                      <p:to>
                                        <p:strVal val="hidden"/>
                                      </p:to>
                                    </p:set>
                                  </p:childTnLst>
                                </p:cTn>
                              </p:par>
                            </p:childTnLst>
                          </p:cTn>
                        </p:par>
                        <p:par>
                          <p:cTn id="59" fill="hold">
                            <p:stCondLst>
                              <p:cond delay="4000"/>
                            </p:stCondLst>
                            <p:childTnLst>
                              <p:par>
                                <p:cTn id="60" presetID="1" presetClass="exit" presetSubtype="0" fill="hold" grpId="2" nodeType="afterEffect">
                                  <p:stCondLst>
                                    <p:cond delay="0"/>
                                  </p:stCondLst>
                                  <p:childTnLst>
                                    <p:set>
                                      <p:cBhvr>
                                        <p:cTn id="61" dur="1" fill="hold">
                                          <p:stCondLst>
                                            <p:cond delay="0"/>
                                          </p:stCondLst>
                                        </p:cTn>
                                        <p:tgtEl>
                                          <p:spTgt spid="85"/>
                                        </p:tgtEl>
                                        <p:attrNameLst>
                                          <p:attrName>style.visibility</p:attrName>
                                        </p:attrNameLst>
                                      </p:cBhvr>
                                      <p:to>
                                        <p:strVal val="hidden"/>
                                      </p:to>
                                    </p:set>
                                  </p:childTnLst>
                                </p:cTn>
                              </p:par>
                            </p:childTnLst>
                          </p:cTn>
                        </p:par>
                        <p:par>
                          <p:cTn id="62" fill="hold">
                            <p:stCondLst>
                              <p:cond delay="4000"/>
                            </p:stCondLst>
                            <p:childTnLst>
                              <p:par>
                                <p:cTn id="63" presetID="1" presetClass="exit" presetSubtype="0" fill="hold" grpId="2" nodeType="afterEffect">
                                  <p:stCondLst>
                                    <p:cond delay="0"/>
                                  </p:stCondLst>
                                  <p:childTnLst>
                                    <p:set>
                                      <p:cBhvr>
                                        <p:cTn id="64" dur="1" fill="hold">
                                          <p:stCondLst>
                                            <p:cond delay="0"/>
                                          </p:stCondLst>
                                        </p:cTn>
                                        <p:tgtEl>
                                          <p:spTgt spid="86"/>
                                        </p:tgtEl>
                                        <p:attrNameLst>
                                          <p:attrName>style.visibility</p:attrName>
                                        </p:attrNameLst>
                                      </p:cBhvr>
                                      <p:to>
                                        <p:strVal val="hidden"/>
                                      </p:to>
                                    </p:set>
                                  </p:childTnLst>
                                </p:cTn>
                              </p:par>
                              <p:par>
                                <p:cTn id="65" presetID="0" presetClass="path" presetSubtype="0" accel="50000" decel="50000" fill="hold" grpId="1" nodeType="withEffect">
                                  <p:stCondLst>
                                    <p:cond delay="0"/>
                                  </p:stCondLst>
                                  <p:childTnLst>
                                    <p:animMotion origin="layout" path="M 3.33333E-6 4.69136E-6 L 0.06293 0.17978 " pathEditMode="relative" rAng="0" ptsTypes="AA">
                                      <p:cBhvr>
                                        <p:cTn id="66" dur="2000" fill="hold"/>
                                        <p:tgtEl>
                                          <p:spTgt spid="90"/>
                                        </p:tgtEl>
                                        <p:attrNameLst>
                                          <p:attrName>ppt_x</p:attrName>
                                          <p:attrName>ppt_y</p:attrName>
                                        </p:attrNameLst>
                                      </p:cBhvr>
                                      <p:rCtr x="3139" y="8976"/>
                                    </p:animMotion>
                                  </p:childTnLst>
                                </p:cTn>
                              </p:par>
                              <p:par>
                                <p:cTn id="67" presetID="0" presetClass="path" presetSubtype="0" accel="50000" decel="50000" fill="hold" grpId="1" nodeType="withEffect">
                                  <p:stCondLst>
                                    <p:cond delay="0"/>
                                  </p:stCondLst>
                                  <p:childTnLst>
                                    <p:animMotion origin="layout" path="M -3.56481E-6 4.69136E-6 L 0.07364 0.18132 " pathEditMode="relative" rAng="0" ptsTypes="AA">
                                      <p:cBhvr>
                                        <p:cTn id="68" dur="2000" fill="hold"/>
                                        <p:tgtEl>
                                          <p:spTgt spid="87"/>
                                        </p:tgtEl>
                                        <p:attrNameLst>
                                          <p:attrName>ppt_x</p:attrName>
                                          <p:attrName>ppt_y</p:attrName>
                                        </p:attrNameLst>
                                      </p:cBhvr>
                                      <p:rCtr x="3675" y="9053"/>
                                    </p:animMotion>
                                  </p:childTnLst>
                                </p:cTn>
                              </p:par>
                              <p:par>
                                <p:cTn id="69" presetID="0" presetClass="path" presetSubtype="0" accel="50000" decel="50000" fill="hold" grpId="1" nodeType="withEffect">
                                  <p:stCondLst>
                                    <p:cond delay="0"/>
                                  </p:stCondLst>
                                  <p:childTnLst>
                                    <p:animMotion origin="layout" path="M -4.90741E-6 4.69136E-6 L 0.09549 0.18055 " pathEditMode="relative" rAng="0" ptsTypes="AA">
                                      <p:cBhvr>
                                        <p:cTn id="70" dur="2000" fill="hold"/>
                                        <p:tgtEl>
                                          <p:spTgt spid="88"/>
                                        </p:tgtEl>
                                        <p:attrNameLst>
                                          <p:attrName>ppt_x</p:attrName>
                                          <p:attrName>ppt_y</p:attrName>
                                        </p:attrNameLst>
                                      </p:cBhvr>
                                      <p:rCtr x="4774" y="9028"/>
                                    </p:animMotion>
                                  </p:childTnLst>
                                </p:cTn>
                              </p:par>
                              <p:par>
                                <p:cTn id="71" presetID="0" presetClass="path" presetSubtype="0" accel="50000" decel="50000" fill="hold" grpId="1" nodeType="withEffect">
                                  <p:stCondLst>
                                    <p:cond delay="0"/>
                                  </p:stCondLst>
                                  <p:childTnLst>
                                    <p:animMotion origin="layout" path="M 2.82407E-6 -1.31687E-6 L 0.03602 0.17927 " pathEditMode="relative" rAng="0" ptsTypes="AA">
                                      <p:cBhvr>
                                        <p:cTn id="72" dur="2000" fill="hold"/>
                                        <p:tgtEl>
                                          <p:spTgt spid="89"/>
                                        </p:tgtEl>
                                        <p:attrNameLst>
                                          <p:attrName>ppt_x</p:attrName>
                                          <p:attrName>ppt_y</p:attrName>
                                        </p:attrNameLst>
                                      </p:cBhvr>
                                      <p:rCtr x="1794" y="8951"/>
                                    </p:animMotion>
                                  </p:childTnLst>
                                </p:cTn>
                              </p:par>
                            </p:childTnLst>
                          </p:cTn>
                        </p:par>
                        <p:par>
                          <p:cTn id="73" fill="hold">
                            <p:stCondLst>
                              <p:cond delay="6000"/>
                            </p:stCondLst>
                            <p:childTnLst>
                              <p:par>
                                <p:cTn id="74" presetID="1" presetClass="exit" presetSubtype="0" fill="hold" grpId="2" nodeType="afterEffect">
                                  <p:stCondLst>
                                    <p:cond delay="0"/>
                                  </p:stCondLst>
                                  <p:childTnLst>
                                    <p:set>
                                      <p:cBhvr>
                                        <p:cTn id="75" dur="1" fill="hold">
                                          <p:stCondLst>
                                            <p:cond delay="0"/>
                                          </p:stCondLst>
                                        </p:cTn>
                                        <p:tgtEl>
                                          <p:spTgt spid="90"/>
                                        </p:tgtEl>
                                        <p:attrNameLst>
                                          <p:attrName>style.visibility</p:attrName>
                                        </p:attrNameLst>
                                      </p:cBhvr>
                                      <p:to>
                                        <p:strVal val="hidden"/>
                                      </p:to>
                                    </p:set>
                                  </p:childTnLst>
                                </p:cTn>
                              </p:par>
                            </p:childTnLst>
                          </p:cTn>
                        </p:par>
                        <p:par>
                          <p:cTn id="76" fill="hold">
                            <p:stCondLst>
                              <p:cond delay="6000"/>
                            </p:stCondLst>
                            <p:childTnLst>
                              <p:par>
                                <p:cTn id="77" presetID="1" presetClass="exit" presetSubtype="0" fill="hold" grpId="2" nodeType="afterEffect">
                                  <p:stCondLst>
                                    <p:cond delay="0"/>
                                  </p:stCondLst>
                                  <p:childTnLst>
                                    <p:set>
                                      <p:cBhvr>
                                        <p:cTn id="78" dur="1" fill="hold">
                                          <p:stCondLst>
                                            <p:cond delay="0"/>
                                          </p:stCondLst>
                                        </p:cTn>
                                        <p:tgtEl>
                                          <p:spTgt spid="87"/>
                                        </p:tgtEl>
                                        <p:attrNameLst>
                                          <p:attrName>style.visibility</p:attrName>
                                        </p:attrNameLst>
                                      </p:cBhvr>
                                      <p:to>
                                        <p:strVal val="hidden"/>
                                      </p:to>
                                    </p:set>
                                  </p:childTnLst>
                                </p:cTn>
                              </p:par>
                            </p:childTnLst>
                          </p:cTn>
                        </p:par>
                        <p:par>
                          <p:cTn id="79" fill="hold">
                            <p:stCondLst>
                              <p:cond delay="6000"/>
                            </p:stCondLst>
                            <p:childTnLst>
                              <p:par>
                                <p:cTn id="80" presetID="1" presetClass="exit" presetSubtype="0" fill="hold" grpId="2" nodeType="afterEffect">
                                  <p:stCondLst>
                                    <p:cond delay="0"/>
                                  </p:stCondLst>
                                  <p:childTnLst>
                                    <p:set>
                                      <p:cBhvr>
                                        <p:cTn id="81" dur="1" fill="hold">
                                          <p:stCondLst>
                                            <p:cond delay="0"/>
                                          </p:stCondLst>
                                        </p:cTn>
                                        <p:tgtEl>
                                          <p:spTgt spid="88"/>
                                        </p:tgtEl>
                                        <p:attrNameLst>
                                          <p:attrName>style.visibility</p:attrName>
                                        </p:attrNameLst>
                                      </p:cBhvr>
                                      <p:to>
                                        <p:strVal val="hidden"/>
                                      </p:to>
                                    </p:set>
                                  </p:childTnLst>
                                </p:cTn>
                              </p:par>
                            </p:childTnLst>
                          </p:cTn>
                        </p:par>
                        <p:par>
                          <p:cTn id="82" fill="hold">
                            <p:stCondLst>
                              <p:cond delay="6000"/>
                            </p:stCondLst>
                            <p:childTnLst>
                              <p:par>
                                <p:cTn id="83" presetID="1" presetClass="exit" presetSubtype="0" fill="hold" grpId="2" nodeType="afterEffect">
                                  <p:stCondLst>
                                    <p:cond delay="0"/>
                                  </p:stCondLst>
                                  <p:childTnLst>
                                    <p:set>
                                      <p:cBhvr>
                                        <p:cTn id="84"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coherence impacting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107</a:t>
            </a:fld>
            <a:endParaRPr lang="en-US" dirty="0"/>
          </a:p>
        </p:txBody>
      </p:sp>
      <p:sp>
        <p:nvSpPr>
          <p:cNvPr id="5" name="TextBox 4"/>
          <p:cNvSpPr txBox="1"/>
          <p:nvPr/>
        </p:nvSpPr>
        <p:spPr>
          <a:xfrm>
            <a:off x="685799" y="982980"/>
            <a:ext cx="4897583" cy="4524315"/>
          </a:xfrm>
          <a:prstGeom prst="rect">
            <a:avLst/>
          </a:prstGeom>
          <a:noFill/>
        </p:spPr>
        <p:txBody>
          <a:bodyPr wrap="square" rtlCol="0">
            <a:spAutoFit/>
          </a:bodyPr>
          <a:lstStyle/>
          <a:p>
            <a:r>
              <a:rPr lang="en-US" sz="1600" dirty="0">
                <a:latin typeface="Courier New" charset="0"/>
                <a:ea typeface="Courier New" charset="0"/>
                <a:cs typeface="Courier New" charset="0"/>
              </a:rPr>
              <a:t>void </a:t>
            </a:r>
            <a:r>
              <a:rPr lang="en-US" sz="1600" dirty="0" err="1">
                <a:latin typeface="Courier New" charset="0"/>
                <a:ea typeface="Courier New" charset="0"/>
                <a:cs typeface="Courier New" charset="0"/>
              </a:rPr>
              <a:t>gpuFunction</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*status) {</a:t>
            </a:r>
          </a:p>
          <a:p>
            <a:r>
              <a:rPr lang="en-US" sz="1600" dirty="0">
                <a:latin typeface="Courier New" charset="0"/>
                <a:ea typeface="Courier New" charset="0"/>
                <a:cs typeface="Courier New" charset="0"/>
              </a:rPr>
              <a:t>  ...;</a:t>
            </a:r>
          </a:p>
          <a:p>
            <a:r>
              <a:rPr lang="en-US" sz="1600" dirty="0">
                <a:latin typeface="Courier New" charset="0"/>
                <a:ea typeface="Courier New" charset="0"/>
                <a:cs typeface="Courier New" charset="0"/>
              </a:rPr>
              <a:t>  status = 1;</a:t>
            </a:r>
          </a:p>
          <a:p>
            <a:r>
              <a:rPr lang="en-US" sz="1600" dirty="0" smtClean="0">
                <a:latin typeface="Courier New" charset="0"/>
                <a:ea typeface="Courier New" charset="0"/>
                <a:cs typeface="Courier New" charset="0"/>
              </a:rPr>
              <a:t>}</a:t>
            </a:r>
          </a:p>
          <a:p>
            <a:endParaRPr lang="en-US" sz="1600" dirty="0">
              <a:latin typeface="Courier New" charset="0"/>
              <a:ea typeface="Courier New" charset="0"/>
              <a:cs typeface="Courier New" charset="0"/>
            </a:endParaRPr>
          </a:p>
          <a:p>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main() {</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 = </a:t>
            </a:r>
            <a:r>
              <a:rPr lang="en-US" sz="1600" dirty="0" err="1">
                <a:latin typeface="Courier New" charset="0"/>
                <a:ea typeface="Courier New" charset="0"/>
                <a:cs typeface="Courier New" charset="0"/>
              </a:rPr>
              <a:t>malloc</a:t>
            </a:r>
            <a:r>
              <a:rPr lang="en-US" sz="1600" dirty="0">
                <a:latin typeface="Courier New" charset="0"/>
                <a:ea typeface="Courier New" charset="0"/>
                <a:cs typeface="Courier New" charset="0"/>
              </a:rPr>
              <a:t>(1000);</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status = 0;</a:t>
            </a:r>
          </a:p>
          <a:p>
            <a:r>
              <a:rPr lang="en-US" sz="1600" dirty="0">
                <a:latin typeface="Courier New" charset="0"/>
                <a:ea typeface="Courier New" charset="0"/>
                <a:cs typeface="Courier New" charset="0"/>
              </a:rPr>
              <a:t>  bool done = false</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a:t>
            </a:r>
            <a:r>
              <a:rPr lang="en-US" sz="1600" smtClean="0">
                <a:latin typeface="Courier New" charset="0"/>
                <a:ea typeface="Courier New" charset="0"/>
                <a:cs typeface="Courier New" charset="0"/>
              </a:rPr>
              <a:t>GPU behaves almost like a thread</a:t>
            </a:r>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gpuFunction</a:t>
            </a:r>
            <a:r>
              <a:rPr lang="en-US" sz="1600" dirty="0">
                <a:latin typeface="Courier New" charset="0"/>
                <a:ea typeface="Courier New" charset="0"/>
                <a:cs typeface="Courier New" charset="0"/>
              </a:rPr>
              <a:t>&lt;&lt;&lt;...&gt;&gt;&gt;(</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&amp;status</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Check if computation is done.</a:t>
            </a:r>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while(!status) {</a:t>
            </a:r>
          </a:p>
          <a:p>
            <a:r>
              <a:rPr lang="en-US" sz="1600" dirty="0">
                <a:latin typeface="Courier New" charset="0"/>
                <a:ea typeface="Courier New" charset="0"/>
                <a:cs typeface="Courier New" charset="0"/>
              </a:rPr>
              <a:t>    sleep(1);</a:t>
            </a:r>
          </a:p>
          <a:p>
            <a:r>
              <a:rPr lang="en-US" sz="1600" dirty="0">
                <a:latin typeface="Courier New" charset="0"/>
                <a:ea typeface="Courier New" charset="0"/>
                <a:cs typeface="Courier New" charset="0"/>
              </a:rPr>
              <a:t>  }</a:t>
            </a:r>
          </a:p>
          <a:p>
            <a:r>
              <a:rPr lang="en-US" sz="1600" dirty="0">
                <a:latin typeface="Courier New" charset="0"/>
                <a:ea typeface="Courier New" charset="0"/>
                <a:cs typeface="Courier New" charset="0"/>
              </a:rPr>
              <a:t>}</a:t>
            </a:r>
          </a:p>
        </p:txBody>
      </p:sp>
      <p:sp>
        <p:nvSpPr>
          <p:cNvPr id="6" name="TextBox 5"/>
          <p:cNvSpPr txBox="1"/>
          <p:nvPr/>
        </p:nvSpPr>
        <p:spPr>
          <a:xfrm>
            <a:off x="5486400" y="982979"/>
            <a:ext cx="4897583" cy="4278094"/>
          </a:xfrm>
          <a:prstGeom prst="rect">
            <a:avLst/>
          </a:prstGeom>
          <a:noFill/>
        </p:spPr>
        <p:txBody>
          <a:bodyPr wrap="square" rtlCol="0">
            <a:spAutoFit/>
          </a:bodyPr>
          <a:lstStyle/>
          <a:p>
            <a:r>
              <a:rPr lang="en-US" sz="1600" dirty="0" smtClean="0">
                <a:latin typeface="Courier New" charset="0"/>
                <a:ea typeface="Courier New" charset="0"/>
                <a:cs typeface="Courier New" charset="0"/>
              </a:rPr>
              <a:t>void </a:t>
            </a:r>
            <a:r>
              <a:rPr lang="en-US" sz="1600" dirty="0" err="1" smtClean="0">
                <a:latin typeface="Courier New" charset="0"/>
                <a:ea typeface="Courier New" charset="0"/>
                <a:cs typeface="Courier New" charset="0"/>
              </a:rPr>
              <a:t>gpuFunction</a:t>
            </a:r>
            <a:r>
              <a:rPr lang="en-US" sz="1600" dirty="0" smtClean="0">
                <a:latin typeface="Courier New" charset="0"/>
                <a:ea typeface="Courier New" charset="0"/>
                <a:cs typeface="Courier New" charset="0"/>
              </a:rPr>
              <a:t>(</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*status) {</a:t>
            </a:r>
          </a:p>
          <a:p>
            <a:r>
              <a:rPr lang="en-US" sz="1600" dirty="0" smtClean="0">
                <a:latin typeface="Courier New" charset="0"/>
                <a:ea typeface="Courier New" charset="0"/>
                <a:cs typeface="Courier New" charset="0"/>
              </a:rPr>
              <a:t>  ...;</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status = 1;</a:t>
            </a:r>
          </a:p>
          <a:p>
            <a:r>
              <a:rPr lang="en-US" sz="1600" dirty="0" smtClean="0">
                <a:latin typeface="Courier New" charset="0"/>
                <a:ea typeface="Courier New" charset="0"/>
                <a:cs typeface="Courier New" charset="0"/>
              </a:rPr>
              <a:t>}</a:t>
            </a:r>
          </a:p>
          <a:p>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main() {</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Need to </a:t>
            </a:r>
            <a:r>
              <a:rPr lang="en-US" sz="1600" dirty="0" err="1" smtClean="0">
                <a:latin typeface="Courier New" charset="0"/>
                <a:ea typeface="Courier New" charset="0"/>
                <a:cs typeface="Courier New" charset="0"/>
              </a:rPr>
              <a:t>cudaMalloc</a:t>
            </a:r>
            <a:r>
              <a:rPr lang="en-US" sz="1600" dirty="0" smtClean="0">
                <a:latin typeface="Courier New" charset="0"/>
                <a:ea typeface="Courier New" charset="0"/>
                <a:cs typeface="Courier New" charset="0"/>
              </a:rPr>
              <a:t>() instead of </a:t>
            </a:r>
            <a:r>
              <a:rPr lang="en-US" sz="1600" dirty="0" err="1" smtClean="0">
                <a:latin typeface="Courier New" charset="0"/>
                <a:ea typeface="Courier New" charset="0"/>
                <a:cs typeface="Courier New" charset="0"/>
              </a:rPr>
              <a:t>malloc</a:t>
            </a:r>
            <a:r>
              <a:rPr lang="en-US" sz="1600" dirty="0">
                <a:latin typeface="Courier New" charset="0"/>
                <a:ea typeface="Courier New" charset="0"/>
                <a:cs typeface="Courier New" charset="0"/>
              </a:rPr>
              <a:t>(</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 = </a:t>
            </a:r>
            <a:r>
              <a:rPr lang="en-US" sz="1600" dirty="0" err="1" smtClean="0">
                <a:latin typeface="Courier New" charset="0"/>
                <a:ea typeface="Courier New" charset="0"/>
                <a:cs typeface="Courier New" charset="0"/>
              </a:rPr>
              <a:t>cudaMalloc</a:t>
            </a:r>
            <a:r>
              <a:rPr lang="en-US" sz="1600" dirty="0" smtClean="0">
                <a:latin typeface="Courier New" charset="0"/>
                <a:ea typeface="Courier New" charset="0"/>
                <a:cs typeface="Courier New" charset="0"/>
              </a:rPr>
              <a:t>(1000);</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status = 0;</a:t>
            </a:r>
          </a:p>
          <a:p>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gpuFunction</a:t>
            </a:r>
            <a:r>
              <a:rPr lang="en-US" sz="1600" dirty="0" smtClean="0">
                <a:latin typeface="Courier New" charset="0"/>
                <a:ea typeface="Courier New" charset="0"/>
                <a:cs typeface="Courier New" charset="0"/>
              </a:rPr>
              <a:t>&lt;&lt;&lt;...&gt;&gt;&gt;(</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                       &amp;status);</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Can’t simply view kernel progress.</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cudaDeviceSync</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cudaSync</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a:t>
            </a:r>
          </a:p>
        </p:txBody>
      </p:sp>
    </p:spTree>
    <p:extLst>
      <p:ext uri="{BB962C8B-B14F-4D97-AF65-F5344CB8AC3E}">
        <p14:creationId xmlns:p14="http://schemas.microsoft.com/office/powerpoint/2010/main" val="884072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REmove</a:t>
            </a:r>
            <a:r>
              <a:rPr lang="en-US" dirty="0" smtClean="0"/>
              <a:t>: Contribution: Thermostat</a:t>
            </a:r>
            <a:endParaRPr lang="en-US" dirty="0"/>
          </a:p>
        </p:txBody>
      </p:sp>
      <p:sp>
        <p:nvSpPr>
          <p:cNvPr id="3" name="Content Placeholder 2"/>
          <p:cNvSpPr>
            <a:spLocks noGrp="1"/>
          </p:cNvSpPr>
          <p:nvPr>
            <p:ph idx="1"/>
          </p:nvPr>
        </p:nvSpPr>
        <p:spPr/>
        <p:txBody>
          <a:bodyPr/>
          <a:lstStyle/>
          <a:p>
            <a:pPr marL="411480" indent="-388620">
              <a:lnSpc>
                <a:spcPct val="115000"/>
              </a:lnSpc>
              <a:spcBef>
                <a:spcPts val="0"/>
              </a:spcBef>
              <a:spcAft>
                <a:spcPts val="0"/>
              </a:spcAft>
              <a:buSzPct val="100000"/>
              <a:buFont typeface="Calibri"/>
            </a:pPr>
            <a:r>
              <a:rPr lang="en-US" b="1" i="1" dirty="0">
                <a:solidFill>
                  <a:schemeClr val="accent2"/>
                </a:solidFill>
              </a:rPr>
              <a:t>Application-transparent, </a:t>
            </a:r>
            <a:r>
              <a:rPr lang="en-US" i="1" dirty="0"/>
              <a:t>huge-page-aware </a:t>
            </a:r>
            <a:r>
              <a:rPr lang="en-US" dirty="0">
                <a:solidFill>
                  <a:schemeClr val="dk1"/>
                </a:solidFill>
                <a:latin typeface="Calibri"/>
                <a:ea typeface="Calibri"/>
                <a:cs typeface="Calibri"/>
                <a:sym typeface="Calibri"/>
              </a:rPr>
              <a:t>mechanism</a:t>
            </a:r>
          </a:p>
          <a:p>
            <a:pPr marL="411480" indent="-388620">
              <a:lnSpc>
                <a:spcPct val="115000"/>
              </a:lnSpc>
              <a:spcBef>
                <a:spcPts val="0"/>
              </a:spcBef>
              <a:spcAft>
                <a:spcPts val="0"/>
              </a:spcAft>
              <a:buSzPct val="100000"/>
              <a:buFont typeface="Calibri"/>
            </a:pPr>
            <a:r>
              <a:rPr lang="en-US" dirty="0"/>
              <a:t>Cold data in slow memory while </a:t>
            </a:r>
            <a:r>
              <a:rPr lang="en-US" b="1" i="1" dirty="0">
                <a:solidFill>
                  <a:schemeClr val="accent6"/>
                </a:solidFill>
              </a:rPr>
              <a:t>satisfying perf. requirements</a:t>
            </a:r>
            <a:endParaRPr lang="en-US" b="1" i="1" dirty="0">
              <a:solidFill>
                <a:schemeClr val="accent6"/>
              </a:solidFill>
              <a:sym typeface="Calibri"/>
            </a:endParaRPr>
          </a:p>
          <a:p>
            <a:pPr marL="411480" indent="-388620">
              <a:lnSpc>
                <a:spcPct val="115000"/>
              </a:lnSpc>
              <a:spcBef>
                <a:spcPts val="0"/>
              </a:spcBef>
              <a:spcAft>
                <a:spcPts val="0"/>
              </a:spcAft>
              <a:buSzPct val="100000"/>
              <a:buFont typeface="Calibri"/>
            </a:pPr>
            <a:r>
              <a:rPr lang="en-US" b="1" i="1" dirty="0">
                <a:solidFill>
                  <a:schemeClr val="accent6"/>
                </a:solidFill>
                <a:latin typeface="Calibri"/>
                <a:ea typeface="Calibri"/>
                <a:cs typeface="Calibri"/>
                <a:sym typeface="Calibri"/>
              </a:rPr>
              <a:t>Low-overhead</a:t>
            </a:r>
            <a:r>
              <a:rPr lang="en-US" dirty="0">
                <a:solidFill>
                  <a:schemeClr val="dk1"/>
                </a:solidFill>
                <a:latin typeface="Calibri"/>
                <a:ea typeface="Calibri"/>
                <a:cs typeface="Calibri"/>
                <a:sym typeface="Calibri"/>
              </a:rPr>
              <a:t> sampling to estimate page access rates</a:t>
            </a:r>
          </a:p>
          <a:p>
            <a:pPr marL="411480" indent="-388620">
              <a:lnSpc>
                <a:spcPct val="115000"/>
              </a:lnSpc>
              <a:spcBef>
                <a:spcPts val="0"/>
              </a:spcBef>
              <a:spcAft>
                <a:spcPts val="0"/>
              </a:spcAft>
              <a:buClr>
                <a:schemeClr val="dk1"/>
              </a:buClr>
              <a:buSzPct val="100000"/>
              <a:buFont typeface="Calibri"/>
            </a:pPr>
            <a:r>
              <a:rPr lang="en-US" b="1" i="1" dirty="0">
                <a:solidFill>
                  <a:schemeClr val="accent6"/>
                </a:solidFill>
                <a:latin typeface="Calibri"/>
                <a:ea typeface="Calibri"/>
                <a:cs typeface="Calibri"/>
                <a:sym typeface="Calibri"/>
              </a:rPr>
              <a:t>Prototyped in Linux 4.5</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108</a:t>
            </a:fld>
            <a:endParaRPr lang="en-US" dirty="0"/>
          </a:p>
        </p:txBody>
      </p:sp>
      <p:sp>
        <p:nvSpPr>
          <p:cNvPr id="5" name="Shape 302"/>
          <p:cNvSpPr txBox="1"/>
          <p:nvPr/>
        </p:nvSpPr>
        <p:spPr>
          <a:xfrm>
            <a:off x="0" y="4685992"/>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Places up to 50% of application footprint in cheaper/slower memory while satisfying 3% tolerable slowdown</a:t>
            </a:r>
          </a:p>
        </p:txBody>
      </p:sp>
      <p:sp>
        <p:nvSpPr>
          <p:cNvPr id="6" name="TextBox 5"/>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919071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cache coherence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109</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GDDR/HBM 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4" name="Rounded Rectangle 33"/>
          <p:cNvSpPr/>
          <p:nvPr/>
        </p:nvSpPr>
        <p:spPr>
          <a:xfrm>
            <a:off x="395348" y="3362834"/>
            <a:ext cx="719145" cy="332066"/>
          </a:xfrm>
          <a:prstGeom prst="roundRect">
            <a:avLst/>
          </a:prstGeom>
          <a:solidFill>
            <a:schemeClr val="bg2">
              <a:lumMod val="20000"/>
              <a:lumOff val="80000"/>
            </a:schemeClr>
          </a:solidFill>
          <a:ln w="9525" cap="flat" cmpd="sng" algn="ctr">
            <a:noFill/>
            <a:prstDash val="solid"/>
          </a:ln>
          <a:effectLst/>
        </p:spPr>
        <p:txBody>
          <a:bodyPr rtlCol="0" anchor="ctr"/>
          <a:lstStyle/>
          <a:p>
            <a:pPr algn="ctr" defTabSz="914400" fontAlgn="auto">
              <a:spcBef>
                <a:spcPts val="0"/>
              </a:spcBef>
              <a:spcAft>
                <a:spcPts val="0"/>
              </a:spcAft>
              <a:defRPr/>
            </a:pPr>
            <a:r>
              <a:rPr lang="en-US" b="1" kern="0" smtClean="0">
                <a:solidFill>
                  <a:srgbClr val="000000"/>
                </a:solidFill>
                <a:latin typeface="Calibri"/>
                <a:ea typeface="+mn-ea"/>
              </a:rPr>
              <a:t>Page</a:t>
            </a:r>
            <a:endParaRPr lang="en-US" b="1" kern="0" dirty="0">
              <a:solidFill>
                <a:srgbClr val="000000"/>
              </a:solidFill>
              <a:latin typeface="Calibri"/>
              <a:ea typeface="+mn-ea"/>
            </a:endParaRPr>
          </a:p>
        </p:txBody>
      </p:sp>
      <p:sp>
        <p:nvSpPr>
          <p:cNvPr id="37" name="Rounded Rectangle 36"/>
          <p:cNvSpPr/>
          <p:nvPr/>
        </p:nvSpPr>
        <p:spPr>
          <a:xfrm>
            <a:off x="430908" y="3556855"/>
            <a:ext cx="562257" cy="179828"/>
          </a:xfrm>
          <a:prstGeom prst="roundRect">
            <a:avLst/>
          </a:prstGeom>
          <a:solidFill>
            <a:srgbClr val="FFFF00"/>
          </a:solidFill>
          <a:ln w="9525" cap="flat" cmpd="sng" algn="ctr">
            <a:noFill/>
            <a:prstDash val="solid"/>
          </a:ln>
          <a:effectLst/>
        </p:spPr>
        <p:txBody>
          <a:bodyPr rtlCol="0" anchor="ctr"/>
          <a:lstStyle/>
          <a:p>
            <a:pPr algn="ctr" defTabSz="914400" fontAlgn="auto">
              <a:spcBef>
                <a:spcPts val="0"/>
              </a:spcBef>
              <a:spcAft>
                <a:spcPts val="0"/>
              </a:spcAft>
              <a:defRPr/>
            </a:pPr>
            <a:r>
              <a:rPr lang="en-US" sz="1400" b="1" kern="0">
                <a:solidFill>
                  <a:srgbClr val="000000"/>
                </a:solidFill>
                <a:latin typeface="Calibri"/>
                <a:ea typeface="+mn-ea"/>
              </a:rPr>
              <a:t>L</a:t>
            </a:r>
            <a:r>
              <a:rPr lang="en-US" sz="1400" b="1" kern="0" smtClean="0">
                <a:solidFill>
                  <a:srgbClr val="000000"/>
                </a:solidFill>
                <a:latin typeface="Calibri"/>
                <a:ea typeface="+mn-ea"/>
              </a:rPr>
              <a:t>ine</a:t>
            </a:r>
            <a:endParaRPr lang="en-US" sz="1400" b="1" kern="0" dirty="0">
              <a:solidFill>
                <a:srgbClr val="000000"/>
              </a:solidFill>
              <a:latin typeface="Calibri"/>
              <a:ea typeface="+mn-ea"/>
            </a:endParaRPr>
          </a:p>
        </p:txBody>
      </p:sp>
      <p:cxnSp>
        <p:nvCxnSpPr>
          <p:cNvPr id="39" name="Straight Arrow Connector 38"/>
          <p:cNvCxnSpPr/>
          <p:nvPr/>
        </p:nvCxnSpPr>
        <p:spPr>
          <a:xfrm flipH="1">
            <a:off x="1300910" y="2312698"/>
            <a:ext cx="2230330" cy="1279599"/>
          </a:xfrm>
          <a:prstGeom prst="straightConnector1">
            <a:avLst/>
          </a:prstGeom>
          <a:ln w="31750">
            <a:solidFill>
              <a:schemeClr val="accent6"/>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Content Placeholder 2"/>
          <p:cNvSpPr>
            <a:spLocks noGrp="1"/>
          </p:cNvSpPr>
          <p:nvPr>
            <p:ph idx="1"/>
          </p:nvPr>
        </p:nvSpPr>
        <p:spPr>
          <a:xfrm>
            <a:off x="5079063" y="1180587"/>
            <a:ext cx="5740748" cy="4661142"/>
          </a:xfrm>
        </p:spPr>
        <p:txBody>
          <a:bodyPr/>
          <a:lstStyle/>
          <a:p>
            <a:pPr marL="0" indent="0">
              <a:buNone/>
            </a:pPr>
            <a:r>
              <a:rPr lang="en-US" dirty="0" smtClean="0"/>
              <a:t>Cache coherence</a:t>
            </a:r>
          </a:p>
          <a:p>
            <a:r>
              <a:rPr lang="en-US" i="1" dirty="0" smtClean="0">
                <a:solidFill>
                  <a:srgbClr val="002060"/>
                </a:solidFill>
              </a:rPr>
              <a:t>Improves</a:t>
            </a:r>
            <a:r>
              <a:rPr lang="en-US" dirty="0" smtClean="0">
                <a:solidFill>
                  <a:srgbClr val="002060"/>
                </a:solidFill>
              </a:rPr>
              <a:t> </a:t>
            </a:r>
            <a:r>
              <a:rPr lang="en-US" dirty="0" smtClean="0"/>
              <a:t>programmer productivity</a:t>
            </a:r>
          </a:p>
          <a:p>
            <a:r>
              <a:rPr lang="en-US" i="1" dirty="0" smtClean="0">
                <a:solidFill>
                  <a:srgbClr val="002060"/>
                </a:solidFill>
              </a:rPr>
              <a:t>Improves</a:t>
            </a:r>
            <a:r>
              <a:rPr lang="en-US" dirty="0" smtClean="0">
                <a:solidFill>
                  <a:srgbClr val="002060"/>
                </a:solidFill>
              </a:rPr>
              <a:t> </a:t>
            </a:r>
            <a:r>
              <a:rPr lang="en-US" dirty="0" smtClean="0"/>
              <a:t>performance </a:t>
            </a:r>
            <a:r>
              <a:rPr lang="en-US" dirty="0"/>
              <a:t>via fine-grained access to </a:t>
            </a:r>
            <a:r>
              <a:rPr lang="en-US" dirty="0" smtClean="0"/>
              <a:t>CPU memory</a:t>
            </a:r>
          </a:p>
          <a:p>
            <a:endParaRPr lang="en-US" dirty="0"/>
          </a:p>
          <a:p>
            <a:r>
              <a:rPr lang="en-US" dirty="0" smtClean="0"/>
              <a:t>But, </a:t>
            </a:r>
            <a:r>
              <a:rPr lang="en-US" i="1" dirty="0" smtClean="0">
                <a:solidFill>
                  <a:srgbClr val="FF0000"/>
                </a:solidFill>
              </a:rPr>
              <a:t>hard to implement</a:t>
            </a:r>
          </a:p>
          <a:p>
            <a:pPr lvl="1"/>
            <a:r>
              <a:rPr lang="en-US" dirty="0" smtClean="0"/>
              <a:t>Design complexity</a:t>
            </a:r>
          </a:p>
          <a:p>
            <a:pPr lvl="1"/>
            <a:r>
              <a:rPr lang="en-US" dirty="0" smtClean="0"/>
              <a:t>Vendor collaboration</a:t>
            </a:r>
            <a:endParaRPr lang="en-US" dirty="0"/>
          </a:p>
          <a:p>
            <a:endParaRPr lang="en-US" dirty="0"/>
          </a:p>
        </p:txBody>
      </p:sp>
    </p:spTree>
    <p:extLst>
      <p:ext uri="{BB962C8B-B14F-4D97-AF65-F5344CB8AC3E}">
        <p14:creationId xmlns:p14="http://schemas.microsoft.com/office/powerpoint/2010/main" val="128829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1.06481E-6 -0.00823 C 0.00188 -0.01157 0.00405 -0.0144 0.00579 -0.01826 C 0.00695 -0.02135 0.00767 -0.02546 0.00883 -0.02855 C 0.01158 -0.03729 0.00998 -0.03035 0.0136 -0.03884 C 0.01505 -0.04192 0.0162 -0.04578 0.01765 -0.04912 C 0.0204 -0.05504 0.02214 -0.05838 0.02546 -0.06173 C 0.02648 -0.06276 0.02749 -0.06378 0.0285 -0.0643 C 0.02923 -0.06713 0.03183 -0.0769 0.03328 -0.07947 C 0.03458 -0.08179 0.03603 -0.08307 0.03733 -0.08487 C 0.03834 -0.08642 0.03921 -0.08848 0.04022 -0.08976 C 0.04369 -0.09465 0.04384 -0.09465 0.04717 -0.09748 C 0.05208 -0.11034 0.04572 -0.09516 0.05208 -0.10494 C 0.05295 -0.10622 0.05339 -0.10905 0.05411 -0.11034 C 0.05498 -0.1124 0.05614 -0.11342 0.057 -0.11522 C 0.06192 -0.12603 0.05845 -0.12371 0.06583 -0.13323 C 0.06713 -0.13477 0.06843 -0.13709 0.06988 -0.13812 C 0.07176 -0.14043 0.07408 -0.14043 0.07552 -0.14352 C 0.07769 -0.14686 0.07928 -0.15226 0.0816 -0.1538 C 0.09491 -0.16075 0.08044 -0.15226 0.08956 -0.15869 C 0.09346 -0.16126 0.09751 -0.16358 0.10127 -0.16615 C 0.10258 -0.16692 0.10388 -0.16821 0.10533 -0.16898 L 0.11212 -0.17104 C 0.1195 -0.16975 0.12124 -0.17104 0.12703 -0.16615 C 0.12891 -0.16486 0.13093 -0.16281 0.13296 -0.16126 C 0.13397 -0.16023 0.13498 -0.15998 0.13585 -0.15869 C 0.13715 -0.15715 0.13831 -0.15458 0.1399 -0.1538 C 0.14236 -0.15175 0.14511 -0.15226 0.14757 -0.15098 C 0.14887 -0.15046 0.15017 -0.14917 0.15148 -0.1484 C 0.15712 -0.13889 0.15249 -0.14506 0.16247 -0.14069 C 0.16377 -0.14043 0.16493 -0.13889 0.16638 -0.13812 C 0.18027 -0.13194 0.19879 -0.134 0.21079 -0.13323 C 0.21224 -0.13117 0.21398 -0.1304 0.21542 -0.12834 C 0.21933 -0.12345 0.21759 -0.12217 0.2215 -0.12011 C 0.22396 -0.11934 0.22671 -0.11883 0.22946 -0.11805 C 0.23192 -0.11574 0.23423 -0.1142 0.2364 -0.11034 C 0.24089 -0.10159 0.2377 -0.10236 0.2432 -0.09465 C 0.2445 -0.09336 0.24595 -0.09336 0.24725 -0.09259 C 0.24826 -0.08976 0.24913 -0.08719 0.25015 -0.08487 C 0.2513 -0.08179 0.25304 -0.07973 0.2542 -0.0769 C 0.25767 -0.0679 0.25622 -0.0679 0.25897 -0.05915 C 0.25984 -0.05633 0.261 -0.05427 0.26201 -0.05144 C 0.26317 -0.04835 0.26389 -0.04449 0.2649 -0.04141 C 0.26592 -0.03858 0.26693 -0.03652 0.26794 -0.03369 C 0.26866 -0.03112 0.26924 -0.02855 0.26982 -0.02598 C 0.27069 -0.02289 0.27098 -0.01852 0.27185 -0.01594 C 0.27387 -0.00951 0.27561 -2.05761E-6 0.27865 0.00206 C 0.28371 0.0054 0.2814 0.00335 0.28559 0.00746 C 0.28675 0.01595 0.28588 0.01286 0.28776 0.01775 " pathEditMode="relative" rAng="0" ptsTypes="AAAAAAAAAAAAAAAAAAAAAAAAAAAAAAAAAAAAAAAAAAAAAAAA">
                                      <p:cBhvr>
                                        <p:cTn id="15" dur="2000" fill="hold"/>
                                        <p:tgtEl>
                                          <p:spTgt spid="34"/>
                                        </p:tgtEl>
                                        <p:attrNameLst>
                                          <p:attrName>ppt_x</p:attrName>
                                          <p:attrName>ppt_y</p:attrName>
                                        </p:attrNameLst>
                                      </p:cBhvr>
                                      <p:rCtr x="14381" y="-6842"/>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1" nodeType="clickEffect">
                                  <p:stCondLst>
                                    <p:cond delay="0"/>
                                  </p:stCondLst>
                                  <p:childTnLst>
                                    <p:animMotion origin="layout" path="M -4.81481E-6 -2.18107E-6 C 0.00463 -0.10879 0.00955 -0.21733 0.05686 -0.26106 C 0.10446 -0.30478 0.28444 -0.26286 0.28444 -0.2626 L 0.28444 -0.26286 " pathEditMode="relative" rAng="0" ptsTypes="AAAA">
                                      <p:cBhvr>
                                        <p:cTn id="27" dur="2000" fill="hold"/>
                                        <p:tgtEl>
                                          <p:spTgt spid="37"/>
                                        </p:tgtEl>
                                        <p:attrNameLst>
                                          <p:attrName>ppt_x</p:attrName>
                                          <p:attrName>ppt_y</p:attrName>
                                        </p:attrNameLst>
                                      </p:cBhvr>
                                      <p:rCtr x="14222" y="-14069"/>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P spid="37" grpId="0" animBg="1"/>
      <p:bldP spid="37" grpId="1" animBg="1"/>
      <p:bldP spid="37"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a:t>
            </a:r>
            <a:r>
              <a:rPr lang="en-US" dirty="0" smtClean="0"/>
              <a:t>GPUs</a:t>
            </a:r>
            <a:r>
              <a:rPr lang="en-US" dirty="0" smtClean="0"/>
              <a:t> </a:t>
            </a:r>
            <a:r>
              <a:rPr lang="en-US" dirty="0" smtClean="0"/>
              <a:t>care about bandwidth?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a:t>
            </a:fld>
            <a:endParaRPr lang="en-US" dirty="0"/>
          </a:p>
        </p:txBody>
      </p:sp>
      <p:graphicFrame>
        <p:nvGraphicFramePr>
          <p:cNvPr id="6" name="Chart 5"/>
          <p:cNvGraphicFramePr>
            <a:graphicFrameLocks/>
          </p:cNvGraphicFramePr>
          <p:nvPr>
            <p:extLst>
              <p:ext uri="{D42A27DB-BD31-4B8C-83A1-F6EECF244321}">
                <p14:modId xmlns:p14="http://schemas.microsoft.com/office/powerpoint/2010/main" val="338019435"/>
              </p:ext>
            </p:extLst>
          </p:nvPr>
        </p:nvGraphicFramePr>
        <p:xfrm>
          <a:off x="702191" y="418620"/>
          <a:ext cx="4750067" cy="2730894"/>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p:cNvSpPr txBox="1">
            <a:spLocks/>
          </p:cNvSpPr>
          <p:nvPr/>
        </p:nvSpPr>
        <p:spPr>
          <a:xfrm>
            <a:off x="0" y="2676895"/>
            <a:ext cx="10972800" cy="543560"/>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i="1" kern="0" dirty="0" smtClean="0">
                <a:solidFill>
                  <a:srgbClr val="FF0000"/>
                </a:solidFill>
              </a:rPr>
              <a:t>GPGPU apps </a:t>
            </a:r>
            <a:r>
              <a:rPr lang="en-US" sz="2600" b="1" i="1" kern="0" dirty="0" smtClean="0">
                <a:solidFill>
                  <a:srgbClr val="FF0000"/>
                </a:solidFill>
              </a:rPr>
              <a:t>are bandwidth-sensitive and latency-tolerant</a:t>
            </a:r>
            <a:endParaRPr lang="en-US" sz="2600" b="1" i="1" kern="0" dirty="0" smtClean="0">
              <a:solidFill>
                <a:srgbClr val="FF0000"/>
              </a:solidFill>
            </a:endParaRPr>
          </a:p>
        </p:txBody>
      </p:sp>
      <p:grpSp>
        <p:nvGrpSpPr>
          <p:cNvPr id="3" name="Group 2"/>
          <p:cNvGrpSpPr/>
          <p:nvPr/>
        </p:nvGrpSpPr>
        <p:grpSpPr>
          <a:xfrm>
            <a:off x="5667775" y="390910"/>
            <a:ext cx="4971902" cy="2730894"/>
            <a:chOff x="1449070" y="2920607"/>
            <a:chExt cx="7505700" cy="2575953"/>
          </a:xfrm>
        </p:grpSpPr>
        <p:graphicFrame>
          <p:nvGraphicFramePr>
            <p:cNvPr id="7" name="Chart 6"/>
            <p:cNvGraphicFramePr>
              <a:graphicFrameLocks/>
            </p:cNvGraphicFramePr>
            <p:nvPr>
              <p:extLst>
                <p:ext uri="{D42A27DB-BD31-4B8C-83A1-F6EECF244321}">
                  <p14:modId xmlns:p14="http://schemas.microsoft.com/office/powerpoint/2010/main" val="1780914099"/>
                </p:ext>
              </p:extLst>
            </p:nvPr>
          </p:nvGraphicFramePr>
          <p:xfrm>
            <a:off x="1449070" y="2920607"/>
            <a:ext cx="7505700" cy="2575953"/>
          </p:xfrm>
          <a:graphic>
            <a:graphicData uri="http://schemas.openxmlformats.org/drawingml/2006/chart">
              <c:chart xmlns:c="http://schemas.openxmlformats.org/drawingml/2006/chart" xmlns:r="http://schemas.openxmlformats.org/officeDocument/2006/relationships" r:id="rId4"/>
            </a:graphicData>
          </a:graphic>
        </p:graphicFrame>
        <p:sp>
          <p:nvSpPr>
            <p:cNvPr id="10" name="Oval 9"/>
            <p:cNvSpPr/>
            <p:nvPr/>
          </p:nvSpPr>
          <p:spPr>
            <a:xfrm>
              <a:off x="5679440" y="3755926"/>
              <a:ext cx="284480" cy="33855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600">
                <a:latin typeface="Calibri" charset="0"/>
                <a:ea typeface="Calibri" charset="0"/>
                <a:cs typeface="Calibri" charset="0"/>
              </a:endParaRPr>
            </a:p>
          </p:txBody>
        </p:sp>
        <p:sp>
          <p:nvSpPr>
            <p:cNvPr id="11" name="TextBox 10"/>
            <p:cNvSpPr txBox="1"/>
            <p:nvPr/>
          </p:nvSpPr>
          <p:spPr>
            <a:xfrm>
              <a:off x="5821681" y="3971826"/>
              <a:ext cx="1443318" cy="3683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a:latin typeface="Calibri" charset="0"/>
                  <a:ea typeface="Calibri" charset="0"/>
                  <a:cs typeface="Calibri" charset="0"/>
                </a:rPr>
                <a:t>Baseline</a:t>
              </a:r>
            </a:p>
          </p:txBody>
        </p:sp>
      </p:grpSp>
      <p:sp>
        <p:nvSpPr>
          <p:cNvPr id="12" name="TextBox 11"/>
          <p:cNvSpPr txBox="1"/>
          <p:nvPr/>
        </p:nvSpPr>
        <p:spPr>
          <a:xfrm>
            <a:off x="-96431" y="1865061"/>
            <a:ext cx="846782"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3" name="Up Arrow 12"/>
          <p:cNvSpPr/>
          <p:nvPr/>
        </p:nvSpPr>
        <p:spPr bwMode="auto">
          <a:xfrm>
            <a:off x="218335" y="1063550"/>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52" name="Group 51"/>
          <p:cNvGrpSpPr/>
          <p:nvPr/>
        </p:nvGrpSpPr>
        <p:grpSpPr>
          <a:xfrm>
            <a:off x="6596326" y="3231307"/>
            <a:ext cx="3595266" cy="2940893"/>
            <a:chOff x="5179893" y="3263928"/>
            <a:chExt cx="3595266" cy="2940893"/>
          </a:xfrm>
        </p:grpSpPr>
        <p:sp>
          <p:nvSpPr>
            <p:cNvPr id="15" name="Rounded Rectangle 14"/>
            <p:cNvSpPr/>
            <p:nvPr/>
          </p:nvSpPr>
          <p:spPr>
            <a:xfrm>
              <a:off x="5179893" y="5016421"/>
              <a:ext cx="3595266" cy="1188400"/>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Left-Right Arrow 15"/>
            <p:cNvSpPr/>
            <p:nvPr/>
          </p:nvSpPr>
          <p:spPr bwMode="auto">
            <a:xfrm>
              <a:off x="6244544" y="3667554"/>
              <a:ext cx="1223056" cy="287714"/>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TextBox 62"/>
            <p:cNvSpPr txBox="1">
              <a:spLocks noChangeArrowheads="1"/>
            </p:cNvSpPr>
            <p:nvPr/>
          </p:nvSpPr>
          <p:spPr bwMode="auto">
            <a:xfrm>
              <a:off x="5770262" y="3405204"/>
              <a:ext cx="2171619" cy="31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400" dirty="0" smtClean="0">
                  <a:latin typeface="Calibri" charset="0"/>
                  <a:ea typeface="Calibri" charset="0"/>
                  <a:cs typeface="Calibri" charset="0"/>
                </a:rPr>
                <a:t>CPU-GPU </a:t>
              </a:r>
              <a:r>
                <a:rPr lang="en-US" altLang="en-US" sz="1400" dirty="0">
                  <a:latin typeface="Calibri" charset="0"/>
                  <a:ea typeface="Calibri" charset="0"/>
                  <a:cs typeface="Calibri" charset="0"/>
                </a:rPr>
                <a:t>Link</a:t>
              </a:r>
            </a:p>
          </p:txBody>
        </p:sp>
        <p:grpSp>
          <p:nvGrpSpPr>
            <p:cNvPr id="19" name="Group 18"/>
            <p:cNvGrpSpPr/>
            <p:nvPr/>
          </p:nvGrpSpPr>
          <p:grpSpPr>
            <a:xfrm>
              <a:off x="5179893" y="3263928"/>
              <a:ext cx="1188657" cy="2795217"/>
              <a:chOff x="208370" y="1287678"/>
              <a:chExt cx="1272935" cy="2977853"/>
            </a:xfrm>
          </p:grpSpPr>
          <p:sp>
            <p:nvSpPr>
              <p:cNvPr id="20" name="Rounded Rectangle 19"/>
              <p:cNvSpPr/>
              <p:nvPr/>
            </p:nvSpPr>
            <p:spPr bwMode="auto">
              <a:xfrm>
                <a:off x="294447" y="1287678"/>
                <a:ext cx="1060748" cy="1069676"/>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21" name="Up-Down Arrow 20"/>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2" name="Group 21"/>
              <p:cNvGrpSpPr/>
              <p:nvPr/>
            </p:nvGrpSpPr>
            <p:grpSpPr>
              <a:xfrm>
                <a:off x="208370" y="3289097"/>
                <a:ext cx="1272935" cy="976434"/>
                <a:chOff x="7081573" y="4587569"/>
                <a:chExt cx="1783266" cy="1079416"/>
              </a:xfrm>
            </p:grpSpPr>
            <p:sp>
              <p:nvSpPr>
                <p:cNvPr id="23" name="Rounded Rectangle 22"/>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400" b="1" kern="0" dirty="0" smtClean="0">
                      <a:solidFill>
                        <a:srgbClr val="000000"/>
                      </a:solidFill>
                      <a:latin typeface="Calibri"/>
                      <a:ea typeface="+mn-ea"/>
                    </a:rPr>
                    <a:t>CPU</a:t>
                  </a:r>
                </a:p>
                <a:p>
                  <a:pPr algn="ctr" defTabSz="914400" fontAlgn="auto">
                    <a:spcBef>
                      <a:spcPts val="0"/>
                    </a:spcBef>
                    <a:spcAft>
                      <a:spcPts val="0"/>
                    </a:spcAft>
                    <a:defRPr/>
                  </a:pPr>
                  <a:r>
                    <a:rPr lang="en-US" sz="1400" b="1" kern="0" dirty="0" smtClean="0">
                      <a:solidFill>
                        <a:srgbClr val="000000"/>
                      </a:solidFill>
                      <a:latin typeface="Calibri"/>
                      <a:ea typeface="+mn-ea"/>
                    </a:rPr>
                    <a:t>memory</a:t>
                  </a:r>
                  <a:endParaRPr lang="en-US" sz="1400" b="1" kern="0" dirty="0">
                    <a:solidFill>
                      <a:srgbClr val="000000"/>
                    </a:solidFill>
                    <a:latin typeface="Calibri"/>
                    <a:ea typeface="+mn-ea"/>
                  </a:endParaRPr>
                </a:p>
              </p:txBody>
            </p:sp>
          </p:grpSp>
        </p:grpSp>
        <p:sp>
          <p:nvSpPr>
            <p:cNvPr id="28" name="Rounded Rectangle 27"/>
            <p:cNvSpPr/>
            <p:nvPr/>
          </p:nvSpPr>
          <p:spPr bwMode="auto">
            <a:xfrm>
              <a:off x="7467600" y="3294415"/>
              <a:ext cx="990518" cy="1004071"/>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9" name="Up-Down Arrow 28"/>
            <p:cNvSpPr/>
            <p:nvPr/>
          </p:nvSpPr>
          <p:spPr bwMode="auto">
            <a:xfrm>
              <a:off x="7640071" y="4325599"/>
              <a:ext cx="588217" cy="840723"/>
            </a:xfrm>
            <a:prstGeom prst="upDownArrow">
              <a:avLst>
                <a:gd name="adj1" fmla="val 50000"/>
                <a:gd name="adj2" fmla="val 21408"/>
              </a:avLst>
            </a:prstGeom>
            <a:ln cap="flat"/>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Rounded Rectangle 30"/>
            <p:cNvSpPr/>
            <p:nvPr/>
          </p:nvSpPr>
          <p:spPr>
            <a:xfrm>
              <a:off x="7479931" y="5173084"/>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7526015" y="5200197"/>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3" name="Rounded Rectangle 32"/>
            <p:cNvSpPr/>
            <p:nvPr/>
          </p:nvSpPr>
          <p:spPr>
            <a:xfrm>
              <a:off x="7576903" y="5258915"/>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4" name="Rounded Rectangle 33"/>
            <p:cNvSpPr/>
            <p:nvPr/>
          </p:nvSpPr>
          <p:spPr>
            <a:xfrm>
              <a:off x="7630607" y="5296275"/>
              <a:ext cx="817628" cy="603884"/>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35" name="Rounded Rectangle 34"/>
            <p:cNvSpPr/>
            <p:nvPr/>
          </p:nvSpPr>
          <p:spPr>
            <a:xfrm>
              <a:off x="7674472" y="5349959"/>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6" name="Rounded Rectangle 35"/>
            <p:cNvSpPr/>
            <p:nvPr/>
          </p:nvSpPr>
          <p:spPr>
            <a:xfrm>
              <a:off x="7717084" y="5389650"/>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7" name="Rounded Rectangle 36"/>
            <p:cNvSpPr/>
            <p:nvPr/>
          </p:nvSpPr>
          <p:spPr>
            <a:xfrm>
              <a:off x="7773885" y="5446265"/>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6" name="TextBox 3"/>
            <p:cNvSpPr txBox="1">
              <a:spLocks noChangeArrowheads="1"/>
            </p:cNvSpPr>
            <p:nvPr/>
          </p:nvSpPr>
          <p:spPr bwMode="auto">
            <a:xfrm>
              <a:off x="6026792" y="5833439"/>
              <a:ext cx="207091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400" b="1" dirty="0" smtClean="0">
                  <a:latin typeface="Calibri" charset="0"/>
                  <a:ea typeface="Calibri" charset="0"/>
                  <a:cs typeface="Calibri" charset="0"/>
                </a:rPr>
                <a:t>Unified Memory</a:t>
              </a:r>
              <a:endParaRPr lang="en-US" altLang="en-US" sz="1400" b="1" dirty="0">
                <a:latin typeface="Calibri" charset="0"/>
                <a:ea typeface="Calibri" charset="0"/>
                <a:cs typeface="Calibri" charset="0"/>
              </a:endParaRPr>
            </a:p>
          </p:txBody>
        </p:sp>
        <p:sp>
          <p:nvSpPr>
            <p:cNvPr id="48" name="Rounded Rectangle 47"/>
            <p:cNvSpPr/>
            <p:nvPr/>
          </p:nvSpPr>
          <p:spPr bwMode="auto">
            <a:xfrm>
              <a:off x="7520103" y="5200197"/>
              <a:ext cx="818770" cy="593551"/>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solidFill>
                  <a:schemeClr val="tx1"/>
                </a:solidFill>
              </a:endParaRPr>
            </a:p>
          </p:txBody>
        </p:sp>
        <p:sp>
          <p:nvSpPr>
            <p:cNvPr id="38" name="Rounded Rectangle 37"/>
            <p:cNvSpPr/>
            <p:nvPr/>
          </p:nvSpPr>
          <p:spPr>
            <a:xfrm>
              <a:off x="7819243" y="5484986"/>
              <a:ext cx="955916" cy="603884"/>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400" b="1" kern="0" dirty="0" smtClean="0">
                  <a:solidFill>
                    <a:srgbClr val="000000"/>
                  </a:solidFill>
                  <a:latin typeface="Calibri"/>
                  <a:ea typeface="+mn-ea"/>
                </a:rPr>
                <a:t>Graphics </a:t>
              </a:r>
              <a:r>
                <a:rPr lang="en-US" sz="1400" b="1" kern="0" dirty="0" smtClean="0">
                  <a:solidFill>
                    <a:srgbClr val="000000"/>
                  </a:solidFill>
                  <a:latin typeface="Calibri"/>
                  <a:ea typeface="+mn-ea"/>
                </a:rPr>
                <a:t>memory</a:t>
              </a:r>
              <a:endParaRPr lang="en-US" sz="1400" b="1" kern="0" dirty="0">
                <a:solidFill>
                  <a:srgbClr val="000000"/>
                </a:solidFill>
                <a:latin typeface="Calibri"/>
                <a:ea typeface="+mn-ea"/>
              </a:endParaRPr>
            </a:p>
          </p:txBody>
        </p:sp>
      </p:grpSp>
      <p:sp>
        <p:nvSpPr>
          <p:cNvPr id="49" name="Rounded Rectangle 48"/>
          <p:cNvSpPr/>
          <p:nvPr/>
        </p:nvSpPr>
        <p:spPr bwMode="auto">
          <a:xfrm>
            <a:off x="5317776" y="5544200"/>
            <a:ext cx="750827" cy="285018"/>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50" name="TextBox 3"/>
          <p:cNvSpPr txBox="1">
            <a:spLocks noChangeArrowheads="1"/>
          </p:cNvSpPr>
          <p:nvPr/>
        </p:nvSpPr>
        <p:spPr bwMode="auto">
          <a:xfrm>
            <a:off x="5059788" y="5824190"/>
            <a:ext cx="1236464"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600" dirty="0" smtClean="0">
                <a:latin typeface="Calibri" charset="0"/>
                <a:ea typeface="Calibri" charset="0"/>
                <a:cs typeface="Calibri" charset="0"/>
              </a:rPr>
              <a:t>GPU data</a:t>
            </a:r>
            <a:endParaRPr lang="en-US" altLang="en-US" sz="1600" dirty="0">
              <a:latin typeface="Calibri" charset="0"/>
              <a:ea typeface="Calibri" charset="0"/>
              <a:cs typeface="Calibri" charset="0"/>
            </a:endParaRPr>
          </a:p>
        </p:txBody>
      </p:sp>
      <p:grpSp>
        <p:nvGrpSpPr>
          <p:cNvPr id="82" name="Group 81"/>
          <p:cNvGrpSpPr/>
          <p:nvPr/>
        </p:nvGrpSpPr>
        <p:grpSpPr>
          <a:xfrm>
            <a:off x="218335" y="3238831"/>
            <a:ext cx="4545170" cy="2940893"/>
            <a:chOff x="218335" y="3238831"/>
            <a:chExt cx="4545170" cy="2940893"/>
          </a:xfrm>
        </p:grpSpPr>
        <p:sp>
          <p:nvSpPr>
            <p:cNvPr id="54" name="Rounded Rectangle 53"/>
            <p:cNvSpPr/>
            <p:nvPr/>
          </p:nvSpPr>
          <p:spPr>
            <a:xfrm>
              <a:off x="218335" y="4991324"/>
              <a:ext cx="4545170" cy="1188400"/>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Left-Right Arrow 54"/>
            <p:cNvSpPr/>
            <p:nvPr/>
          </p:nvSpPr>
          <p:spPr bwMode="auto">
            <a:xfrm>
              <a:off x="1316110" y="3642457"/>
              <a:ext cx="1909540" cy="89338"/>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TextBox 62"/>
            <p:cNvSpPr txBox="1">
              <a:spLocks noChangeArrowheads="1"/>
            </p:cNvSpPr>
            <p:nvPr/>
          </p:nvSpPr>
          <p:spPr bwMode="auto">
            <a:xfrm>
              <a:off x="1185070" y="3363792"/>
              <a:ext cx="2171619" cy="31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400" dirty="0" smtClean="0">
                  <a:latin typeface="Calibri" charset="0"/>
                  <a:ea typeface="Calibri" charset="0"/>
                  <a:cs typeface="Calibri" charset="0"/>
                </a:rPr>
                <a:t>CPU-GPU </a:t>
              </a:r>
              <a:r>
                <a:rPr lang="en-US" altLang="en-US" sz="1400" dirty="0">
                  <a:latin typeface="Calibri" charset="0"/>
                  <a:ea typeface="Calibri" charset="0"/>
                  <a:cs typeface="Calibri" charset="0"/>
                </a:rPr>
                <a:t>Link</a:t>
              </a:r>
            </a:p>
          </p:txBody>
        </p:sp>
        <p:grpSp>
          <p:nvGrpSpPr>
            <p:cNvPr id="57" name="Group 56"/>
            <p:cNvGrpSpPr/>
            <p:nvPr/>
          </p:nvGrpSpPr>
          <p:grpSpPr>
            <a:xfrm>
              <a:off x="245214" y="3238831"/>
              <a:ext cx="1188657" cy="2795217"/>
              <a:chOff x="208370" y="1287678"/>
              <a:chExt cx="1272935" cy="2977853"/>
            </a:xfrm>
          </p:grpSpPr>
          <p:sp>
            <p:nvSpPr>
              <p:cNvPr id="71" name="Rounded Rectangle 70"/>
              <p:cNvSpPr/>
              <p:nvPr/>
            </p:nvSpPr>
            <p:spPr bwMode="auto">
              <a:xfrm>
                <a:off x="294447" y="1287678"/>
                <a:ext cx="1060748" cy="1069676"/>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72" name="Up-Down Arrow 71"/>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3" name="Group 72"/>
              <p:cNvGrpSpPr/>
              <p:nvPr/>
            </p:nvGrpSpPr>
            <p:grpSpPr>
              <a:xfrm>
                <a:off x="208370" y="3289097"/>
                <a:ext cx="1272935" cy="976434"/>
                <a:chOff x="7081573" y="4587569"/>
                <a:chExt cx="1783266" cy="1079416"/>
              </a:xfrm>
            </p:grpSpPr>
            <p:sp>
              <p:nvSpPr>
                <p:cNvPr id="74" name="Rounded Rectangle 7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75" name="Rounded Rectangle 7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76" name="Rounded Rectangle 7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77" name="Rounded Rectangle 7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400" b="1" kern="0" dirty="0" smtClean="0">
                      <a:solidFill>
                        <a:srgbClr val="000000"/>
                      </a:solidFill>
                      <a:latin typeface="Calibri"/>
                      <a:ea typeface="+mn-ea"/>
                    </a:rPr>
                    <a:t>CPU</a:t>
                  </a:r>
                </a:p>
                <a:p>
                  <a:pPr algn="ctr" defTabSz="914400" fontAlgn="auto">
                    <a:spcBef>
                      <a:spcPts val="0"/>
                    </a:spcBef>
                    <a:spcAft>
                      <a:spcPts val="0"/>
                    </a:spcAft>
                    <a:defRPr/>
                  </a:pPr>
                  <a:r>
                    <a:rPr lang="en-US" sz="1400" b="1" kern="0" dirty="0" smtClean="0">
                      <a:solidFill>
                        <a:srgbClr val="000000"/>
                      </a:solidFill>
                      <a:latin typeface="Calibri"/>
                      <a:ea typeface="+mn-ea"/>
                    </a:rPr>
                    <a:t>memory</a:t>
                  </a:r>
                  <a:endParaRPr lang="en-US" sz="1400" b="1" kern="0" dirty="0">
                    <a:solidFill>
                      <a:srgbClr val="000000"/>
                    </a:solidFill>
                    <a:latin typeface="Calibri"/>
                    <a:ea typeface="+mn-ea"/>
                  </a:endParaRPr>
                </a:p>
              </p:txBody>
            </p:sp>
          </p:grpSp>
        </p:grpSp>
        <p:sp>
          <p:nvSpPr>
            <p:cNvPr id="58" name="Rounded Rectangle 57"/>
            <p:cNvSpPr/>
            <p:nvPr/>
          </p:nvSpPr>
          <p:spPr bwMode="auto">
            <a:xfrm>
              <a:off x="3225650" y="3269318"/>
              <a:ext cx="990518" cy="1004071"/>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59" name="Up-Down Arrow 58"/>
            <p:cNvSpPr/>
            <p:nvPr/>
          </p:nvSpPr>
          <p:spPr bwMode="auto">
            <a:xfrm>
              <a:off x="3398121" y="4300502"/>
              <a:ext cx="588217" cy="840723"/>
            </a:xfrm>
            <a:prstGeom prst="upDownArrow">
              <a:avLst>
                <a:gd name="adj1" fmla="val 50000"/>
                <a:gd name="adj2" fmla="val 21408"/>
              </a:avLst>
            </a:prstGeom>
            <a:ln cap="flat"/>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 name="Rounded Rectangle 59"/>
            <p:cNvSpPr/>
            <p:nvPr/>
          </p:nvSpPr>
          <p:spPr>
            <a:xfrm>
              <a:off x="3237981" y="5147987"/>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1" name="Rounded Rectangle 60"/>
            <p:cNvSpPr/>
            <p:nvPr/>
          </p:nvSpPr>
          <p:spPr>
            <a:xfrm>
              <a:off x="3284065" y="5175100"/>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3334953" y="5233818"/>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3388657" y="5271178"/>
              <a:ext cx="817628" cy="603884"/>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64" name="Rounded Rectangle 63"/>
            <p:cNvSpPr/>
            <p:nvPr/>
          </p:nvSpPr>
          <p:spPr>
            <a:xfrm>
              <a:off x="3432522" y="5324862"/>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5" name="Rounded Rectangle 64"/>
            <p:cNvSpPr/>
            <p:nvPr/>
          </p:nvSpPr>
          <p:spPr>
            <a:xfrm>
              <a:off x="3475134" y="5364553"/>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6" name="Rounded Rectangle 65"/>
            <p:cNvSpPr/>
            <p:nvPr/>
          </p:nvSpPr>
          <p:spPr>
            <a:xfrm>
              <a:off x="3531935" y="5421168"/>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7" name="TextBox 3"/>
            <p:cNvSpPr txBox="1">
              <a:spLocks noChangeArrowheads="1"/>
            </p:cNvSpPr>
            <p:nvPr/>
          </p:nvSpPr>
          <p:spPr bwMode="auto">
            <a:xfrm>
              <a:off x="1449445" y="5823214"/>
              <a:ext cx="207091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400" b="1" dirty="0" smtClean="0">
                  <a:latin typeface="Calibri" charset="0"/>
                  <a:ea typeface="Calibri" charset="0"/>
                  <a:cs typeface="Calibri" charset="0"/>
                </a:rPr>
                <a:t>Unified Memory</a:t>
              </a:r>
              <a:endParaRPr lang="en-US" altLang="en-US" sz="1400" b="1" dirty="0">
                <a:latin typeface="Calibri" charset="0"/>
                <a:ea typeface="Calibri" charset="0"/>
                <a:cs typeface="Calibri" charset="0"/>
              </a:endParaRPr>
            </a:p>
          </p:txBody>
        </p:sp>
        <p:sp>
          <p:nvSpPr>
            <p:cNvPr id="69" name="Rounded Rectangle 68"/>
            <p:cNvSpPr/>
            <p:nvPr/>
          </p:nvSpPr>
          <p:spPr bwMode="auto">
            <a:xfrm>
              <a:off x="3278153" y="5175100"/>
              <a:ext cx="818770" cy="593551"/>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solidFill>
                  <a:schemeClr val="tx1"/>
                </a:solidFill>
              </a:endParaRPr>
            </a:p>
          </p:txBody>
        </p:sp>
        <p:sp>
          <p:nvSpPr>
            <p:cNvPr id="70" name="Rounded Rectangle 69"/>
            <p:cNvSpPr/>
            <p:nvPr/>
          </p:nvSpPr>
          <p:spPr>
            <a:xfrm>
              <a:off x="3577293" y="5459889"/>
              <a:ext cx="955916" cy="603884"/>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400" b="1" kern="0" dirty="0" smtClean="0">
                  <a:solidFill>
                    <a:srgbClr val="000000"/>
                  </a:solidFill>
                  <a:latin typeface="Calibri"/>
                  <a:ea typeface="+mn-ea"/>
                </a:rPr>
                <a:t>Graphics </a:t>
              </a:r>
              <a:r>
                <a:rPr lang="en-US" sz="1400" b="1" kern="0" dirty="0" smtClean="0">
                  <a:solidFill>
                    <a:srgbClr val="000000"/>
                  </a:solidFill>
                  <a:latin typeface="Calibri"/>
                  <a:ea typeface="+mn-ea"/>
                </a:rPr>
                <a:t>memory</a:t>
              </a:r>
              <a:endParaRPr lang="en-US" sz="1400" b="1" kern="0" dirty="0">
                <a:solidFill>
                  <a:srgbClr val="000000"/>
                </a:solidFill>
                <a:latin typeface="Calibri"/>
                <a:ea typeface="+mn-ea"/>
              </a:endParaRPr>
            </a:p>
          </p:txBody>
        </p:sp>
        <p:sp>
          <p:nvSpPr>
            <p:cNvPr id="78" name="Rounded Rectangle 77"/>
            <p:cNvSpPr/>
            <p:nvPr/>
          </p:nvSpPr>
          <p:spPr bwMode="auto">
            <a:xfrm>
              <a:off x="3437547" y="5299172"/>
              <a:ext cx="750827" cy="285018"/>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solidFill>
                  <a:schemeClr val="tx1"/>
                </a:solidFill>
              </a:endParaRPr>
            </a:p>
          </p:txBody>
        </p:sp>
      </p:grpSp>
      <p:grpSp>
        <p:nvGrpSpPr>
          <p:cNvPr id="79" name="Group 78"/>
          <p:cNvGrpSpPr/>
          <p:nvPr/>
        </p:nvGrpSpPr>
        <p:grpSpPr>
          <a:xfrm>
            <a:off x="4712054" y="3972161"/>
            <a:ext cx="1463701" cy="769546"/>
            <a:chOff x="4670560" y="3728553"/>
            <a:chExt cx="1463701" cy="769546"/>
          </a:xfrm>
        </p:grpSpPr>
        <p:sp>
          <p:nvSpPr>
            <p:cNvPr id="80" name="Right Arrow 79"/>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1" name="TextBox 80"/>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sp>
        <p:nvSpPr>
          <p:cNvPr id="83" name="Rounded Rectangle 82"/>
          <p:cNvSpPr/>
          <p:nvPr/>
        </p:nvSpPr>
        <p:spPr bwMode="auto">
          <a:xfrm>
            <a:off x="9061648" y="5285317"/>
            <a:ext cx="750827" cy="285018"/>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solidFill>
                <a:schemeClr val="tx1"/>
              </a:solidFill>
            </a:endParaRPr>
          </a:p>
        </p:txBody>
      </p:sp>
    </p:spTree>
    <p:extLst>
      <p:ext uri="{BB962C8B-B14F-4D97-AF65-F5344CB8AC3E}">
        <p14:creationId xmlns:p14="http://schemas.microsoft.com/office/powerpoint/2010/main" val="1012672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grpId="0" nodeType="clickEffect">
                                  <p:stCondLst>
                                    <p:cond delay="0"/>
                                  </p:stCondLst>
                                  <p:childTnLst>
                                    <p:animMotion origin="layout" path="M 0.0016 -0.0054 L -0.21672 -0.00823 " pathEditMode="relative" ptsTypes="AA">
                                      <p:cBhvr>
                                        <p:cTn id="26" dur="1000" fill="hold"/>
                                        <p:tgtEl>
                                          <p:spTgt spid="8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9" grpId="0" animBg="1"/>
      <p:bldP spid="50" grpId="0"/>
      <p:bldP spid="83" grpId="0" animBg="1"/>
      <p:bldP spid="83"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97070" y="411481"/>
            <a:ext cx="10578662"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Issues with existing cold page detection</a:t>
            </a:r>
            <a:endParaRPr lang="en-US" b="1" i="0" u="none" strike="noStrike" cap="none" dirty="0">
              <a:solidFill>
                <a:srgbClr val="000066"/>
              </a:solidFill>
              <a:latin typeface="Calibri"/>
              <a:ea typeface="Calibri"/>
              <a:cs typeface="Calibri"/>
              <a:sym typeface="Calibri"/>
            </a:endParaRPr>
          </a:p>
        </p:txBody>
      </p:sp>
      <p:sp>
        <p:nvSpPr>
          <p:cNvPr id="308" name="Shape 308"/>
          <p:cNvSpPr txBox="1">
            <a:spLocks noGrp="1"/>
          </p:cNvSpPr>
          <p:nvPr>
            <p:ph type="body" idx="1"/>
          </p:nvPr>
        </p:nvSpPr>
        <p:spPr>
          <a:xfrm>
            <a:off x="548641" y="1245803"/>
            <a:ext cx="9875519" cy="4279230"/>
          </a:xfrm>
          <a:prstGeom prst="rect">
            <a:avLst/>
          </a:prstGeom>
          <a:noFill/>
          <a:ln>
            <a:noFill/>
          </a:ln>
        </p:spPr>
        <p:txBody>
          <a:bodyPr lIns="82283" tIns="41130" rIns="82283" bIns="41130" anchor="t" anchorCtr="0">
            <a:noAutofit/>
          </a:bodyPr>
          <a:lstStyle/>
          <a:p>
            <a:pPr marL="411480" indent="-388620">
              <a:spcBef>
                <a:spcPts val="0"/>
              </a:spcBef>
            </a:pPr>
            <a:r>
              <a:rPr lang="en-US" b="1" i="1" dirty="0"/>
              <a:t>Not</a:t>
            </a:r>
            <a:r>
              <a:rPr lang="en-US" dirty="0"/>
              <a:t> governed by application performance </a:t>
            </a:r>
            <a:r>
              <a:rPr lang="en-US" dirty="0" smtClean="0"/>
              <a:t>requirements</a:t>
            </a:r>
          </a:p>
          <a:p>
            <a:pPr marL="411480" indent="-388620">
              <a:spcBef>
                <a:spcPts val="0"/>
              </a:spcBef>
            </a:pPr>
            <a:endParaRPr lang="en-US" dirty="0" smtClean="0"/>
          </a:p>
          <a:p>
            <a:pPr marL="411480" indent="-388620">
              <a:spcBef>
                <a:spcPts val="0"/>
              </a:spcBef>
            </a:pPr>
            <a:r>
              <a:rPr lang="en-US" dirty="0" smtClean="0"/>
              <a:t>Cranking </a:t>
            </a:r>
            <a:r>
              <a:rPr lang="en-US" dirty="0"/>
              <a:t>up scanning frequency eats up slowdown </a:t>
            </a:r>
            <a:r>
              <a:rPr lang="en-US" dirty="0" smtClean="0"/>
              <a:t>budget</a:t>
            </a:r>
          </a:p>
          <a:p>
            <a:pPr marL="771525" lvl="1" indent="-388620">
              <a:spcBef>
                <a:spcPts val="0"/>
              </a:spcBef>
            </a:pPr>
            <a:r>
              <a:rPr lang="en-US" dirty="0">
                <a:solidFill>
                  <a:srgbClr val="000000"/>
                </a:solidFill>
              </a:rPr>
              <a:t>Perf loss due to frequent TLB flushing, more on virtualized </a:t>
            </a:r>
            <a:r>
              <a:rPr lang="en-US" dirty="0" smtClean="0">
                <a:solidFill>
                  <a:srgbClr val="000000"/>
                </a:solidFill>
              </a:rPr>
              <a:t>platforms</a:t>
            </a:r>
            <a:endParaRPr lang="en-US" dirty="0" smtClean="0"/>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110</a:t>
            </a:fld>
            <a:endParaRPr lang="en-US" sz="1440">
              <a:solidFill>
                <a:schemeClr val="dk1"/>
              </a:solidFill>
              <a:latin typeface="Calibri"/>
              <a:ea typeface="Calibri"/>
              <a:cs typeface="Calibri"/>
              <a:sym typeface="Calibri"/>
            </a:endParaRPr>
          </a:p>
        </p:txBody>
      </p:sp>
      <p:sp>
        <p:nvSpPr>
          <p:cNvPr id="5" name="Shape 343"/>
          <p:cNvSpPr txBox="1"/>
          <p:nvPr/>
        </p:nvSpPr>
        <p:spPr>
          <a:xfrm>
            <a:off x="337229" y="3906653"/>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Goal: Low-overhead mechanism to detect cold pages</a:t>
            </a:r>
          </a:p>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while satisfying performance requirements</a:t>
            </a:r>
          </a:p>
        </p:txBody>
      </p:sp>
    </p:spTree>
    <p:extLst>
      <p:ext uri="{BB962C8B-B14F-4D97-AF65-F5344CB8AC3E}">
        <p14:creationId xmlns:p14="http://schemas.microsoft.com/office/powerpoint/2010/main" val="37786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Adoption in production system</a:t>
            </a:r>
            <a:endParaRPr lang="en-US" dirty="0"/>
          </a:p>
        </p:txBody>
      </p:sp>
      <p:sp>
        <p:nvSpPr>
          <p:cNvPr id="3" name="Content Placeholder 2"/>
          <p:cNvSpPr>
            <a:spLocks noGrp="1"/>
          </p:cNvSpPr>
          <p:nvPr>
            <p:ph idx="1"/>
          </p:nvPr>
        </p:nvSpPr>
        <p:spPr>
          <a:xfrm>
            <a:off x="548640" y="852408"/>
            <a:ext cx="10347960" cy="4661142"/>
          </a:xfrm>
        </p:spPr>
        <p:txBody>
          <a:bodyPr/>
          <a:lstStyle/>
          <a:p>
            <a:r>
              <a:rPr lang="en-US" dirty="0" smtClean="0"/>
              <a:t>Selective caching</a:t>
            </a:r>
          </a:p>
          <a:p>
            <a:pPr lvl="1"/>
            <a:r>
              <a:rPr lang="en-US" dirty="0" err="1" smtClean="0"/>
              <a:t>NVLink</a:t>
            </a:r>
            <a:r>
              <a:rPr lang="en-US" dirty="0" smtClean="0"/>
              <a:t> 2.0 supports variable link transfers</a:t>
            </a:r>
          </a:p>
          <a:p>
            <a:pPr lvl="1"/>
            <a:r>
              <a:rPr lang="en-US" dirty="0" smtClean="0"/>
              <a:t>Ideas to be implemented in IBM &amp; NVIDIA collaborated for Coral system</a:t>
            </a:r>
          </a:p>
          <a:p>
            <a:pPr lvl="1"/>
            <a:endParaRPr lang="en-US" dirty="0"/>
          </a:p>
          <a:p>
            <a:r>
              <a:rPr lang="en-US" dirty="0" smtClean="0"/>
              <a:t>REMOVE: Page placement/migration policies</a:t>
            </a:r>
          </a:p>
          <a:p>
            <a:pPr lvl="1"/>
            <a:r>
              <a:rPr lang="en-US" dirty="0" smtClean="0"/>
              <a:t>Prefetching policies to be supported by unified virtual memory (UVM)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111</a:t>
            </a:fld>
            <a:endParaRPr lang="en-US" dirty="0"/>
          </a:p>
        </p:txBody>
      </p:sp>
    </p:spTree>
    <p:extLst>
      <p:ext uri="{BB962C8B-B14F-4D97-AF65-F5344CB8AC3E}">
        <p14:creationId xmlns:p14="http://schemas.microsoft.com/office/powerpoint/2010/main" val="199444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CPU-GPU heterogeneous systems</a:t>
            </a:r>
          </a:p>
        </p:txBody>
      </p:sp>
      <p:sp>
        <p:nvSpPr>
          <p:cNvPr id="4" name="Slide Number Placeholder 3"/>
          <p:cNvSpPr>
            <a:spLocks noGrp="1"/>
          </p:cNvSpPr>
          <p:nvPr>
            <p:ph type="sldNum" sz="quarter" idx="4"/>
          </p:nvPr>
        </p:nvSpPr>
        <p:spPr/>
        <p:txBody>
          <a:bodyPr/>
          <a:lstStyle/>
          <a:p>
            <a:fld id="{24EAD923-3004-4A31-84C7-9B440B785588}" type="slidenum">
              <a:rPr lang="en-US" smtClean="0"/>
              <a:pPr/>
              <a:t>112</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7" name="Rounded Rectangle 6"/>
          <p:cNvSpPr/>
          <p:nvPr/>
        </p:nvSpPr>
        <p:spPr bwMode="auto">
          <a:xfrm>
            <a:off x="294447" y="1287678"/>
            <a:ext cx="1060748" cy="1069676"/>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CPU-GPU </a:t>
            </a:r>
            <a:r>
              <a:rPr lang="en-US" altLang="en-US" sz="1600" dirty="0">
                <a:latin typeface="Calibri" charset="0"/>
                <a:ea typeface="Calibri" charset="0"/>
                <a:cs typeface="Calibri" charset="0"/>
              </a:rPr>
              <a:t>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2" name="Rectangle 31"/>
          <p:cNvSpPr/>
          <p:nvPr/>
        </p:nvSpPr>
        <p:spPr>
          <a:xfrm>
            <a:off x="2211048" y="804334"/>
            <a:ext cx="6550704" cy="430887"/>
          </a:xfrm>
          <a:prstGeom prst="rect">
            <a:avLst/>
          </a:prstGeom>
        </p:spPr>
        <p:txBody>
          <a:bodyPr wrap="square">
            <a:spAutoFit/>
          </a:bodyPr>
          <a:lstStyle/>
          <a:p>
            <a:pPr algn="ctr"/>
            <a:r>
              <a:rPr lang="en-US" sz="2200" dirty="0">
                <a:latin typeface="Calibri" charset="0"/>
                <a:ea typeface="Calibri" charset="0"/>
                <a:cs typeface="Calibri" charset="0"/>
              </a:rPr>
              <a:t>What is new with CPU-GPU heterogeneous systems?</a:t>
            </a:r>
          </a:p>
        </p:txBody>
      </p:sp>
      <p:sp>
        <p:nvSpPr>
          <p:cNvPr id="34" name="TextBox 62"/>
          <p:cNvSpPr txBox="1">
            <a:spLocks noChangeArrowheads="1"/>
          </p:cNvSpPr>
          <p:nvPr/>
        </p:nvSpPr>
        <p:spPr bwMode="auto">
          <a:xfrm>
            <a:off x="5220734" y="1558352"/>
            <a:ext cx="27374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800" u="sng" dirty="0" smtClean="0">
                <a:latin typeface="Calibri" charset="0"/>
                <a:ea typeface="Calibri" charset="0"/>
                <a:cs typeface="Calibri" charset="0"/>
              </a:rPr>
              <a:t>CPU-GPU </a:t>
            </a:r>
            <a:r>
              <a:rPr lang="en-US" altLang="en-US" sz="2800" u="sng" dirty="0">
                <a:latin typeface="Calibri" charset="0"/>
                <a:ea typeface="Calibri" charset="0"/>
                <a:cs typeface="Calibri" charset="0"/>
              </a:rPr>
              <a:t>Link</a:t>
            </a:r>
          </a:p>
        </p:txBody>
      </p:sp>
      <p:sp>
        <p:nvSpPr>
          <p:cNvPr id="35" name="TextBox 62"/>
          <p:cNvSpPr txBox="1">
            <a:spLocks noChangeArrowheads="1"/>
          </p:cNvSpPr>
          <p:nvPr/>
        </p:nvSpPr>
        <p:spPr bwMode="auto">
          <a:xfrm>
            <a:off x="5569298" y="2145059"/>
            <a:ext cx="518182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Conventional</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PCIe</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Higher latency (1-10us)</a:t>
            </a: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Lower bandwidth (~16GB/s</a:t>
            </a:r>
            <a:r>
              <a:rPr lang="en-US" altLang="en-US" sz="2200" b="1" dirty="0" smtClean="0">
                <a:solidFill>
                  <a:schemeClr val="accent2">
                    <a:lumMod val="60000"/>
                    <a:lumOff val="40000"/>
                  </a:schemeClr>
                </a:solidFill>
                <a:latin typeface="Calibri" charset="0"/>
                <a:ea typeface="Calibri" charset="0"/>
                <a:cs typeface="Calibri" charset="0"/>
              </a:rPr>
              <a:t>)</a:t>
            </a:r>
          </a:p>
          <a:p>
            <a:pPr eaLnBrk="1" hangingPunct="1"/>
            <a:r>
              <a:rPr lang="en-US" altLang="en-US" sz="2200" dirty="0" smtClean="0">
                <a:latin typeface="Calibri" charset="0"/>
                <a:ea typeface="Calibri" charset="0"/>
                <a:cs typeface="Calibri" charset="0"/>
              </a:rPr>
              <a:t>All GPU data is placed in graphics memory</a:t>
            </a:r>
            <a:endParaRPr lang="en-US" altLang="en-US" sz="2200" dirty="0" smtClean="0">
              <a:latin typeface="Calibri" charset="0"/>
              <a:ea typeface="Calibri" charset="0"/>
              <a:cs typeface="Calibri" charset="0"/>
            </a:endParaRPr>
          </a:p>
          <a:p>
            <a:pPr marL="285750" indent="-285750" eaLnBrk="1" hangingPunct="1">
              <a:buFont typeface="Arial" charset="0"/>
              <a:buChar char="•"/>
            </a:pPr>
            <a:endParaRPr lang="en-US" altLang="en-US" sz="2200" b="1" dirty="0">
              <a:solidFill>
                <a:schemeClr val="accent2">
                  <a:lumMod val="60000"/>
                  <a:lumOff val="40000"/>
                </a:schemeClr>
              </a:solidFill>
              <a:latin typeface="Calibri" charset="0"/>
              <a:ea typeface="Calibri" charset="0"/>
              <a:cs typeface="Calibri" charset="0"/>
            </a:endParaRPr>
          </a:p>
        </p:txBody>
      </p:sp>
      <p:sp>
        <p:nvSpPr>
          <p:cNvPr id="36" name="TextBox 62"/>
          <p:cNvSpPr txBox="1">
            <a:spLocks noChangeArrowheads="1"/>
          </p:cNvSpPr>
          <p:nvPr/>
        </p:nvSpPr>
        <p:spPr bwMode="auto">
          <a:xfrm>
            <a:off x="5569298" y="3834279"/>
            <a:ext cx="376797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Upcoming</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NVLink</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Lower latency (~100ns)</a:t>
            </a: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Higher bandwidth (80GB/s)</a:t>
            </a:r>
          </a:p>
        </p:txBody>
      </p:sp>
      <p:sp>
        <p:nvSpPr>
          <p:cNvPr id="37" name="Content Placeholder 2"/>
          <p:cNvSpPr txBox="1">
            <a:spLocks/>
          </p:cNvSpPr>
          <p:nvPr/>
        </p:nvSpPr>
        <p:spPr>
          <a:xfrm>
            <a:off x="5013702" y="5114518"/>
            <a:ext cx="5683398"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800" b="1" kern="0" dirty="0" smtClean="0">
                <a:solidFill>
                  <a:srgbClr val="002060"/>
                </a:solidFill>
              </a:rPr>
              <a:t>GPU can access CPU memory at much higher BW &amp; lower latency</a:t>
            </a:r>
          </a:p>
        </p:txBody>
      </p:sp>
    </p:spTree>
    <p:extLst>
      <p:ext uri="{BB962C8B-B14F-4D97-AF65-F5344CB8AC3E}">
        <p14:creationId xmlns:p14="http://schemas.microsoft.com/office/powerpoint/2010/main" val="74248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a:graphicFrameLocks/>
          </p:cNvGraphicFramePr>
          <p:nvPr>
            <p:extLst/>
          </p:nvPr>
        </p:nvGraphicFramePr>
        <p:xfrm>
          <a:off x="6027493" y="2142645"/>
          <a:ext cx="4737398" cy="3390364"/>
        </p:xfrm>
        <a:graphic>
          <a:graphicData uri="http://schemas.openxmlformats.org/drawingml/2006/chart">
            <c:chart xmlns:c="http://schemas.openxmlformats.org/drawingml/2006/chart" xmlns:r="http://schemas.openxmlformats.org/officeDocument/2006/relationships" r:id="rId3"/>
          </a:graphicData>
        </a:graphic>
      </p:graphicFrame>
      <p:sp>
        <p:nvSpPr>
          <p:cNvPr id="38" name="Rounded Rectangle 37"/>
          <p:cNvSpPr/>
          <p:nvPr/>
        </p:nvSpPr>
        <p:spPr>
          <a:xfrm>
            <a:off x="234679" y="3310319"/>
            <a:ext cx="4886545" cy="103904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548640" y="116447"/>
            <a:ext cx="9875520" cy="617220"/>
          </a:xfrm>
        </p:spPr>
        <p:txBody>
          <a:bodyPr/>
          <a:lstStyle/>
          <a:p>
            <a:r>
              <a:rPr lang="en-US" dirty="0"/>
              <a:t>C</a:t>
            </a:r>
            <a:r>
              <a:rPr lang="en-US" dirty="0" smtClean="0"/>
              <a:t>ontribution: BW-AWARE 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113</a:t>
            </a:fld>
            <a:endParaRPr lang="en-US" dirty="0"/>
          </a:p>
        </p:txBody>
      </p:sp>
      <p:sp>
        <p:nvSpPr>
          <p:cNvPr id="6" name="Content Placeholder 2"/>
          <p:cNvSpPr txBox="1">
            <a:spLocks/>
          </p:cNvSpPr>
          <p:nvPr/>
        </p:nvSpPr>
        <p:spPr>
          <a:xfrm>
            <a:off x="130143" y="5754219"/>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the GPU throughput</a:t>
            </a:r>
          </a:p>
        </p:txBody>
      </p:sp>
      <p:sp>
        <p:nvSpPr>
          <p:cNvPr id="9" name="TextBox 8"/>
          <p:cNvSpPr txBox="1"/>
          <p:nvPr/>
        </p:nvSpPr>
        <p:spPr>
          <a:xfrm>
            <a:off x="10329432" y="3160334"/>
            <a:ext cx="712624"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0" name="Up Arrow 9"/>
          <p:cNvSpPr/>
          <p:nvPr/>
        </p:nvSpPr>
        <p:spPr bwMode="auto">
          <a:xfrm>
            <a:off x="10553295" y="2426042"/>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Rounded Rectangle 11"/>
          <p:cNvSpPr/>
          <p:nvPr/>
        </p:nvSpPr>
        <p:spPr bwMode="auto">
          <a:xfrm>
            <a:off x="3734910" y="1966691"/>
            <a:ext cx="883729" cy="852250"/>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13" name="Rounded Rectangle 12"/>
          <p:cNvSpPr/>
          <p:nvPr/>
        </p:nvSpPr>
        <p:spPr bwMode="auto">
          <a:xfrm>
            <a:off x="393232" y="1935298"/>
            <a:ext cx="885211" cy="892662"/>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14" name="Left-Right Arrow 13"/>
          <p:cNvSpPr/>
          <p:nvPr/>
        </p:nvSpPr>
        <p:spPr bwMode="auto">
          <a:xfrm>
            <a:off x="1265743" y="2208640"/>
            <a:ext cx="2456467"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Up-Down Arrow 14"/>
          <p:cNvSpPr/>
          <p:nvPr/>
        </p:nvSpPr>
        <p:spPr bwMode="auto">
          <a:xfrm>
            <a:off x="4009885" y="2839930"/>
            <a:ext cx="326477" cy="4953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Up-Down Arrow 15"/>
          <p:cNvSpPr/>
          <p:nvPr/>
        </p:nvSpPr>
        <p:spPr bwMode="auto">
          <a:xfrm>
            <a:off x="689034" y="2831154"/>
            <a:ext cx="297774"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304144" y="3310982"/>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24" name="Group 23"/>
          <p:cNvGrpSpPr/>
          <p:nvPr/>
        </p:nvGrpSpPr>
        <p:grpSpPr>
          <a:xfrm>
            <a:off x="3642831" y="3324114"/>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40" name="TextBox 39"/>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sp>
        <p:nvSpPr>
          <p:cNvPr id="41" name="TextBox 40"/>
          <p:cNvSpPr txBox="1"/>
          <p:nvPr/>
        </p:nvSpPr>
        <p:spPr>
          <a:xfrm>
            <a:off x="2070736" y="2399344"/>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108689" y="2902083"/>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sp>
        <p:nvSpPr>
          <p:cNvPr id="51" name="TextBox 62"/>
          <p:cNvSpPr txBox="1">
            <a:spLocks noChangeArrowheads="1"/>
          </p:cNvSpPr>
          <p:nvPr/>
        </p:nvSpPr>
        <p:spPr bwMode="auto">
          <a:xfrm>
            <a:off x="6918320" y="1986884"/>
            <a:ext cx="378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a:t>
            </a:r>
            <a:r>
              <a:rPr lang="en-US" altLang="en-US" sz="1600" smtClean="0">
                <a:latin typeface="Calibri" charset="0"/>
                <a:ea typeface="Calibri" charset="0"/>
                <a:cs typeface="Calibri" charset="0"/>
              </a:rPr>
              <a:t>GPU Apps</a:t>
            </a:r>
            <a:endParaRPr lang="en-US" altLang="en-US" sz="1600" dirty="0">
              <a:latin typeface="Calibri" charset="0"/>
              <a:ea typeface="Calibri" charset="0"/>
              <a:cs typeface="Calibri" charset="0"/>
            </a:endParaRPr>
          </a:p>
        </p:txBody>
      </p:sp>
      <p:graphicFrame>
        <p:nvGraphicFramePr>
          <p:cNvPr id="52" name="Table 51"/>
          <p:cNvGraphicFramePr>
            <a:graphicFrameLocks noGrp="1"/>
          </p:cNvGraphicFramePr>
          <p:nvPr>
            <p:extLst/>
          </p:nvPr>
        </p:nvGraphicFramePr>
        <p:xfrm>
          <a:off x="257716" y="4362398"/>
          <a:ext cx="5469764" cy="1341120"/>
        </p:xfrm>
        <a:graphic>
          <a:graphicData uri="http://schemas.openxmlformats.org/drawingml/2006/table">
            <a:tbl>
              <a:tblPr firstRow="1" bandRow="1">
                <a:tableStyleId>{7DF18680-E054-41AD-8BC1-D1AEF772440D}</a:tableStyleId>
              </a:tblPr>
              <a:tblGrid>
                <a:gridCol w="1901692"/>
                <a:gridCol w="2327564"/>
                <a:gridCol w="1240508"/>
              </a:tblGrid>
              <a:tr h="279811">
                <a:tc>
                  <a:txBody>
                    <a:bodyPr/>
                    <a:lstStyle/>
                    <a:p>
                      <a:pPr algn="ctr"/>
                      <a:r>
                        <a:rPr lang="en-US" sz="1600" b="0" u="sng" baseline="0" dirty="0" smtClean="0">
                          <a:solidFill>
                            <a:schemeClr val="tx1"/>
                          </a:solidFill>
                          <a:latin typeface="Calibri" charset="0"/>
                          <a:ea typeface="Calibri" charset="0"/>
                          <a:cs typeface="Calibri" charset="0"/>
                        </a:rPr>
                        <a:t>Data in CPU memory</a:t>
                      </a:r>
                      <a:endParaRPr lang="en-US" sz="1600" b="0" u="sng" dirty="0">
                        <a:solidFill>
                          <a:schemeClr val="tx1"/>
                        </a:solidFill>
                        <a:latin typeface="Calibri" charset="0"/>
                        <a:ea typeface="Calibri" charset="0"/>
                        <a:cs typeface="Calibri" charset="0"/>
                      </a:endParaRPr>
                    </a:p>
                  </a:txBody>
                  <a:tcPr anchor="ctr"/>
                </a:tc>
                <a:tc>
                  <a:txBody>
                    <a:bodyPr/>
                    <a:lstStyle/>
                    <a:p>
                      <a:pPr algn="ctr"/>
                      <a:r>
                        <a:rPr lang="en-US" sz="1600" b="0" u="sng" dirty="0" smtClean="0">
                          <a:solidFill>
                            <a:schemeClr val="tx1"/>
                          </a:solidFill>
                          <a:latin typeface="Calibri" charset="0"/>
                          <a:ea typeface="Calibri" charset="0"/>
                          <a:cs typeface="Calibri" charset="0"/>
                        </a:rPr>
                        <a:t>Data in Graphics memory</a:t>
                      </a:r>
                      <a:endParaRPr lang="en-US" sz="1600" b="0" u="sng"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u="sng" dirty="0" smtClean="0">
                          <a:solidFill>
                            <a:schemeClr val="tx1"/>
                          </a:solidFill>
                          <a:latin typeface="Calibri" charset="0"/>
                          <a:ea typeface="Calibri" charset="0"/>
                          <a:cs typeface="Calibri" charset="0"/>
                        </a:rPr>
                        <a:t>Policy</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100%</a:t>
                      </a:r>
                      <a:endParaRPr lang="en-US" sz="1600" b="0"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Calibri" charset="0"/>
                          <a:ea typeface="Calibri" charset="0"/>
                          <a:cs typeface="Calibri" charset="0"/>
                        </a:rPr>
                        <a:t>Local</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Interleave</a:t>
                      </a:r>
                      <a:endParaRPr lang="en-US" sz="1600" b="0" dirty="0">
                        <a:solidFill>
                          <a:schemeClr val="tx1"/>
                        </a:solidFill>
                        <a:latin typeface="Calibri" charset="0"/>
                        <a:ea typeface="Calibri" charset="0"/>
                        <a:cs typeface="Calibri" charset="0"/>
                      </a:endParaRPr>
                    </a:p>
                  </a:txBody>
                  <a:tcPr anchor="ctr"/>
                </a:tc>
              </a:tr>
              <a:tr h="259030">
                <a:tc>
                  <a:txBody>
                    <a:bodyPr/>
                    <a:lstStyle/>
                    <a:p>
                      <a:pPr algn="ctr"/>
                      <a:r>
                        <a:rPr lang="en-US" sz="1600" b="1" dirty="0" smtClean="0">
                          <a:solidFill>
                            <a:schemeClr val="tx1"/>
                          </a:solidFill>
                          <a:latin typeface="Calibri" charset="0"/>
                          <a:ea typeface="Calibri" charset="0"/>
                          <a:cs typeface="Calibri" charset="0"/>
                        </a:rPr>
                        <a:t>30%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70%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BW-AWARE</a:t>
                      </a:r>
                      <a:endParaRPr lang="en-US" sz="1600" b="1" dirty="0">
                        <a:solidFill>
                          <a:schemeClr val="tx1"/>
                        </a:solidFill>
                        <a:latin typeface="Calibri" charset="0"/>
                        <a:ea typeface="Calibri" charset="0"/>
                        <a:cs typeface="Calibri" charset="0"/>
                      </a:endParaRPr>
                    </a:p>
                  </a:txBody>
                  <a:tcPr anchor="ctr"/>
                </a:tc>
              </a:tr>
            </a:tbl>
          </a:graphicData>
        </a:graphic>
      </p:graphicFrame>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995294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6" grpId="0"/>
      <p:bldP spid="9" grpId="0"/>
      <p:bldP spid="10" grpId="0" animBg="1"/>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data placement policies</a:t>
            </a:r>
            <a:endParaRPr lang="en-US" dirty="0"/>
          </a:p>
        </p:txBody>
      </p:sp>
      <p:sp>
        <p:nvSpPr>
          <p:cNvPr id="3" name="Content Placeholder 2"/>
          <p:cNvSpPr>
            <a:spLocks noGrp="1"/>
          </p:cNvSpPr>
          <p:nvPr>
            <p:ph idx="1"/>
          </p:nvPr>
        </p:nvSpPr>
        <p:spPr/>
        <p:txBody>
          <a:bodyPr/>
          <a:lstStyle/>
          <a:p>
            <a:r>
              <a:rPr lang="en-US" dirty="0" smtClean="0"/>
              <a:t>Non-uniform memory access (NUMA) policies in OS </a:t>
            </a:r>
            <a:r>
              <a:rPr lang="en-US" sz="1600" dirty="0" smtClean="0"/>
              <a:t>[</a:t>
            </a:r>
            <a:r>
              <a:rPr lang="en-US" sz="1600" dirty="0" err="1" smtClean="0"/>
              <a:t>numactl</a:t>
            </a:r>
            <a:r>
              <a:rPr lang="en-US" sz="1600" dirty="0" smtClean="0"/>
              <a:t>]</a:t>
            </a:r>
          </a:p>
          <a:p>
            <a:pPr lvl="1"/>
            <a:r>
              <a:rPr lang="en-US" i="1" dirty="0" smtClean="0">
                <a:solidFill>
                  <a:schemeClr val="accent6"/>
                </a:solidFill>
              </a:rPr>
              <a:t>Local placement</a:t>
            </a:r>
            <a:r>
              <a:rPr lang="en-US" dirty="0" smtClean="0"/>
              <a:t>: optimize for lowering data access latency</a:t>
            </a:r>
          </a:p>
          <a:p>
            <a:pPr lvl="1"/>
            <a:r>
              <a:rPr lang="en-US" i="1" dirty="0" smtClean="0">
                <a:solidFill>
                  <a:schemeClr val="accent6"/>
                </a:solidFill>
              </a:rPr>
              <a:t>Interleave placement</a:t>
            </a:r>
            <a:r>
              <a:rPr lang="en-US" dirty="0" smtClean="0"/>
              <a:t>: distributes data equally among memory nodes</a:t>
            </a:r>
          </a:p>
          <a:p>
            <a:pPr lvl="1"/>
            <a:endParaRPr lang="en-US" dirty="0" smtClean="0"/>
          </a:p>
          <a:p>
            <a:r>
              <a:rPr lang="en-US" dirty="0" smtClean="0"/>
              <a:t>OS doesn’t have bandwidth differential information</a:t>
            </a:r>
          </a:p>
          <a:p>
            <a:pPr lvl="1"/>
            <a:r>
              <a:rPr lang="en-US" dirty="0" smtClean="0"/>
              <a:t>For example: difference in BW of CPU and graphics memory (2x-8x)</a:t>
            </a:r>
            <a:endParaRPr lang="en-US" dirty="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a:t>
            </a:fld>
            <a:endParaRPr lang="en-US" dirty="0"/>
          </a:p>
        </p:txBody>
      </p:sp>
      <p:sp>
        <p:nvSpPr>
          <p:cNvPr id="5" name="Content Placeholder 2"/>
          <p:cNvSpPr txBox="1">
            <a:spLocks/>
          </p:cNvSpPr>
          <p:nvPr/>
        </p:nvSpPr>
        <p:spPr>
          <a:xfrm>
            <a:off x="389744" y="5045244"/>
            <a:ext cx="10193312"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Due to lack of information, OS cannot place data efficiently</a:t>
            </a:r>
          </a:p>
        </p:txBody>
      </p:sp>
    </p:spTree>
    <p:extLst>
      <p:ext uri="{BB962C8B-B14F-4D97-AF65-F5344CB8AC3E}">
        <p14:creationId xmlns:p14="http://schemas.microsoft.com/office/powerpoint/2010/main" val="8452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a:graphicFrameLocks/>
          </p:cNvGraphicFramePr>
          <p:nvPr>
            <p:extLst>
              <p:ext uri="{D42A27DB-BD31-4B8C-83A1-F6EECF244321}">
                <p14:modId xmlns:p14="http://schemas.microsoft.com/office/powerpoint/2010/main" val="72913468"/>
              </p:ext>
            </p:extLst>
          </p:nvPr>
        </p:nvGraphicFramePr>
        <p:xfrm>
          <a:off x="6027493" y="2142645"/>
          <a:ext cx="4737398" cy="339036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548640" y="116447"/>
            <a:ext cx="9875520" cy="617220"/>
          </a:xfrm>
        </p:spPr>
        <p:txBody>
          <a:bodyPr/>
          <a:lstStyle/>
          <a:p>
            <a:r>
              <a:rPr lang="en-US" dirty="0"/>
              <a:t>C</a:t>
            </a:r>
            <a:r>
              <a:rPr lang="en-US" dirty="0" smtClean="0"/>
              <a:t>ontribution: BW-AWARE 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a:t>
            </a:fld>
            <a:endParaRPr lang="en-US" dirty="0"/>
          </a:p>
        </p:txBody>
      </p:sp>
      <p:sp>
        <p:nvSpPr>
          <p:cNvPr id="6" name="Content Placeholder 2"/>
          <p:cNvSpPr txBox="1">
            <a:spLocks/>
          </p:cNvSpPr>
          <p:nvPr/>
        </p:nvSpPr>
        <p:spPr>
          <a:xfrm>
            <a:off x="130143" y="5754219"/>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the GPU throughput</a:t>
            </a:r>
          </a:p>
        </p:txBody>
      </p:sp>
      <p:sp>
        <p:nvSpPr>
          <p:cNvPr id="9" name="TextBox 8"/>
          <p:cNvSpPr txBox="1"/>
          <p:nvPr/>
        </p:nvSpPr>
        <p:spPr>
          <a:xfrm>
            <a:off x="10329432" y="3160334"/>
            <a:ext cx="712624"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0" name="Up Arrow 9"/>
          <p:cNvSpPr/>
          <p:nvPr/>
        </p:nvSpPr>
        <p:spPr bwMode="auto">
          <a:xfrm>
            <a:off x="10553295" y="2426042"/>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 name="Group 7"/>
          <p:cNvGrpSpPr/>
          <p:nvPr/>
        </p:nvGrpSpPr>
        <p:grpSpPr>
          <a:xfrm>
            <a:off x="775850" y="1864211"/>
            <a:ext cx="3883887" cy="2275673"/>
            <a:chOff x="997527" y="2044325"/>
            <a:chExt cx="3883887" cy="2275673"/>
          </a:xfrm>
        </p:grpSpPr>
        <p:sp>
          <p:nvSpPr>
            <p:cNvPr id="15" name="Up-Down Arrow 14"/>
            <p:cNvSpPr/>
            <p:nvPr/>
          </p:nvSpPr>
          <p:spPr bwMode="auto">
            <a:xfrm>
              <a:off x="3248175" y="2778997"/>
              <a:ext cx="650684" cy="540749"/>
            </a:xfrm>
            <a:prstGeom prst="upDownArrow">
              <a:avLst>
                <a:gd name="adj1" fmla="val 50000"/>
                <a:gd name="adj2" fmla="val 25297"/>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Rounded Rectangle 37"/>
            <p:cNvSpPr/>
            <p:nvPr/>
          </p:nvSpPr>
          <p:spPr>
            <a:xfrm>
              <a:off x="997527" y="3280952"/>
              <a:ext cx="3558188" cy="103904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ed Rectangle 11"/>
            <p:cNvSpPr/>
            <p:nvPr/>
          </p:nvSpPr>
          <p:spPr bwMode="auto">
            <a:xfrm>
              <a:off x="3169402" y="2062018"/>
              <a:ext cx="729458" cy="703474"/>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14" name="Left-Right Arrow 13"/>
            <p:cNvSpPr/>
            <p:nvPr/>
          </p:nvSpPr>
          <p:spPr bwMode="auto">
            <a:xfrm>
              <a:off x="2102757" y="2193129"/>
              <a:ext cx="1053943" cy="274592"/>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4" name="Group 23"/>
            <p:cNvGrpSpPr/>
            <p:nvPr/>
          </p:nvGrpSpPr>
          <p:grpSpPr>
            <a:xfrm>
              <a:off x="3077322" y="3308602"/>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grpSp>
          <p:nvGrpSpPr>
            <p:cNvPr id="7" name="Group 6"/>
            <p:cNvGrpSpPr/>
            <p:nvPr/>
          </p:nvGrpSpPr>
          <p:grpSpPr>
            <a:xfrm>
              <a:off x="1115945" y="2044325"/>
              <a:ext cx="1460951" cy="2185872"/>
              <a:chOff x="304144" y="2101544"/>
              <a:chExt cx="1460951" cy="2185872"/>
            </a:xfrm>
          </p:grpSpPr>
          <p:sp>
            <p:nvSpPr>
              <p:cNvPr id="13" name="Rounded Rectangle 12"/>
              <p:cNvSpPr/>
              <p:nvPr/>
            </p:nvSpPr>
            <p:spPr bwMode="auto">
              <a:xfrm>
                <a:off x="561809" y="2101544"/>
                <a:ext cx="713291" cy="719295"/>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16" name="Up-Down Arrow 15"/>
              <p:cNvSpPr/>
              <p:nvPr/>
            </p:nvSpPr>
            <p:spPr bwMode="auto">
              <a:xfrm>
                <a:off x="753770" y="2831154"/>
                <a:ext cx="233038"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304144" y="3310982"/>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40" name="TextBox 39"/>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grpSp>
        <p:sp>
          <p:nvSpPr>
            <p:cNvPr id="41" name="TextBox 40"/>
            <p:cNvSpPr txBox="1"/>
            <p:nvPr/>
          </p:nvSpPr>
          <p:spPr>
            <a:xfrm>
              <a:off x="2138595" y="244044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718959" y="2887451"/>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grpSp>
      <p:sp>
        <p:nvSpPr>
          <p:cNvPr id="51" name="TextBox 62"/>
          <p:cNvSpPr txBox="1">
            <a:spLocks noChangeArrowheads="1"/>
          </p:cNvSpPr>
          <p:nvPr/>
        </p:nvSpPr>
        <p:spPr bwMode="auto">
          <a:xfrm>
            <a:off x="6918320" y="1986884"/>
            <a:ext cx="378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a:t>
            </a:r>
            <a:r>
              <a:rPr lang="en-US" altLang="en-US" sz="1600" smtClean="0">
                <a:latin typeface="Calibri" charset="0"/>
                <a:ea typeface="Calibri" charset="0"/>
                <a:cs typeface="Calibri" charset="0"/>
              </a:rPr>
              <a:t>GPU Apps</a:t>
            </a:r>
            <a:endParaRPr lang="en-US" altLang="en-US" sz="1600" dirty="0">
              <a:latin typeface="Calibri" charset="0"/>
              <a:ea typeface="Calibri" charset="0"/>
              <a:cs typeface="Calibri" charset="0"/>
            </a:endParaRPr>
          </a:p>
        </p:txBody>
      </p:sp>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sp>
        <p:nvSpPr>
          <p:cNvPr id="5" name="Rectangle 4"/>
          <p:cNvSpPr/>
          <p:nvPr/>
        </p:nvSpPr>
        <p:spPr bwMode="auto">
          <a:xfrm>
            <a:off x="701393" y="4254710"/>
            <a:ext cx="3750520" cy="377576"/>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grpSp>
        <p:nvGrpSpPr>
          <p:cNvPr id="11" name="Group 10"/>
          <p:cNvGrpSpPr/>
          <p:nvPr/>
        </p:nvGrpSpPr>
        <p:grpSpPr>
          <a:xfrm>
            <a:off x="701393" y="4653195"/>
            <a:ext cx="5241604" cy="430887"/>
            <a:chOff x="337347" y="4860007"/>
            <a:chExt cx="6891418" cy="430887"/>
          </a:xfrm>
        </p:grpSpPr>
        <p:sp>
          <p:nvSpPr>
            <p:cNvPr id="37" name="Rectangle 36"/>
            <p:cNvSpPr/>
            <p:nvPr/>
          </p:nvSpPr>
          <p:spPr bwMode="auto">
            <a:xfrm>
              <a:off x="337347" y="4903547"/>
              <a:ext cx="4931010" cy="374233"/>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9" name="Rectangle 38"/>
            <p:cNvSpPr/>
            <p:nvPr/>
          </p:nvSpPr>
          <p:spPr bwMode="auto">
            <a:xfrm>
              <a:off x="337347" y="4903547"/>
              <a:ext cx="2461271" cy="374233"/>
            </a:xfrm>
            <a:prstGeom prst="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noFill/>
              <a:prstDash val="solid"/>
            </a:ln>
            <a:effectLst/>
          </p:spPr>
          <p:txBody>
            <a:bodyPr rtlCol="0" anchor="ctr"/>
            <a:lstStyle/>
            <a:p>
              <a:pPr algn="ctr" defTabSz="914400" fontAlgn="auto">
                <a:spcBef>
                  <a:spcPts val="0"/>
                </a:spcBef>
                <a:spcAft>
                  <a:spcPts val="0"/>
                </a:spcAft>
              </a:pPr>
              <a:endParaRPr lang="en-US" sz="1600" b="1" kern="0">
                <a:solidFill>
                  <a:srgbClr val="000000"/>
                </a:solidFill>
                <a:latin typeface="Calibri"/>
                <a:ea typeface="+mn-ea"/>
              </a:endParaRPr>
            </a:p>
          </p:txBody>
        </p:sp>
        <p:sp>
          <p:nvSpPr>
            <p:cNvPr id="45" name="TextBox 44"/>
            <p:cNvSpPr txBox="1"/>
            <p:nvPr/>
          </p:nvSpPr>
          <p:spPr>
            <a:xfrm>
              <a:off x="5133710" y="4860007"/>
              <a:ext cx="2095055" cy="430887"/>
            </a:xfrm>
            <a:prstGeom prst="rect">
              <a:avLst/>
            </a:prstGeom>
            <a:noFill/>
          </p:spPr>
          <p:txBody>
            <a:bodyPr wrap="square" rtlCol="0" anchor="ctr">
              <a:spAutoFit/>
            </a:bodyPr>
            <a:lstStyle/>
            <a:p>
              <a:pPr algn="ctr"/>
              <a:r>
                <a:rPr lang="en-US" sz="2200" b="1" dirty="0" smtClean="0">
                  <a:latin typeface="Calibri" charset="0"/>
                  <a:ea typeface="Calibri" charset="0"/>
                  <a:cs typeface="Calibri" charset="0"/>
                </a:rPr>
                <a:t>Interleave</a:t>
              </a:r>
              <a:endParaRPr lang="en-US" sz="2200" b="1" dirty="0">
                <a:latin typeface="Calibri" charset="0"/>
                <a:ea typeface="Calibri" charset="0"/>
                <a:cs typeface="Calibri" charset="0"/>
              </a:endParaRPr>
            </a:p>
          </p:txBody>
        </p:sp>
      </p:grpSp>
      <p:grpSp>
        <p:nvGrpSpPr>
          <p:cNvPr id="17" name="Group 16"/>
          <p:cNvGrpSpPr/>
          <p:nvPr/>
        </p:nvGrpSpPr>
        <p:grpSpPr>
          <a:xfrm>
            <a:off x="701392" y="5048149"/>
            <a:ext cx="5402466" cy="448381"/>
            <a:chOff x="701392" y="5131278"/>
            <a:chExt cx="5402466" cy="448381"/>
          </a:xfrm>
        </p:grpSpPr>
        <p:sp>
          <p:nvSpPr>
            <p:cNvPr id="43" name="Rectangle 42"/>
            <p:cNvSpPr/>
            <p:nvPr/>
          </p:nvSpPr>
          <p:spPr bwMode="auto">
            <a:xfrm>
              <a:off x="1382569" y="5225122"/>
              <a:ext cx="3069344" cy="354537"/>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44" name="Rectangle 43"/>
            <p:cNvSpPr/>
            <p:nvPr/>
          </p:nvSpPr>
          <p:spPr bwMode="auto">
            <a:xfrm>
              <a:off x="701392" y="5223377"/>
              <a:ext cx="1179687" cy="356282"/>
            </a:xfrm>
            <a:prstGeom prst="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noFill/>
              <a:prstDash val="solid"/>
            </a:ln>
            <a:effectLst/>
          </p:spPr>
          <p:txBody>
            <a:bodyPr rtlCol="0" anchor="ctr"/>
            <a:lstStyle/>
            <a:p>
              <a:pPr algn="ctr" defTabSz="914400" fontAlgn="auto">
                <a:spcBef>
                  <a:spcPts val="0"/>
                </a:spcBef>
                <a:spcAft>
                  <a:spcPts val="0"/>
                </a:spcAft>
              </a:pPr>
              <a:endParaRPr lang="en-US" sz="1600" b="1" kern="0">
                <a:solidFill>
                  <a:srgbClr val="000000"/>
                </a:solidFill>
                <a:latin typeface="Calibri"/>
                <a:ea typeface="+mn-ea"/>
              </a:endParaRPr>
            </a:p>
          </p:txBody>
        </p:sp>
        <p:sp>
          <p:nvSpPr>
            <p:cNvPr id="46" name="TextBox 45"/>
            <p:cNvSpPr txBox="1"/>
            <p:nvPr/>
          </p:nvSpPr>
          <p:spPr>
            <a:xfrm>
              <a:off x="4343846" y="5131278"/>
              <a:ext cx="1760012" cy="430887"/>
            </a:xfrm>
            <a:prstGeom prst="rect">
              <a:avLst/>
            </a:prstGeom>
            <a:noFill/>
          </p:spPr>
          <p:txBody>
            <a:bodyPr wrap="square" rtlCol="0">
              <a:spAutoFit/>
            </a:bodyPr>
            <a:lstStyle/>
            <a:p>
              <a:pPr algn="ctr"/>
              <a:r>
                <a:rPr lang="en-US" sz="2200" b="1" dirty="0" smtClean="0">
                  <a:latin typeface="Calibri" charset="0"/>
                  <a:ea typeface="Calibri" charset="0"/>
                  <a:cs typeface="Calibri" charset="0"/>
                </a:rPr>
                <a:t>BW-AWARE</a:t>
              </a:r>
              <a:endParaRPr lang="en-US" sz="2200" b="1" dirty="0">
                <a:latin typeface="Calibri" charset="0"/>
                <a:ea typeface="Calibri" charset="0"/>
                <a:cs typeface="Calibri" charset="0"/>
              </a:endParaRPr>
            </a:p>
          </p:txBody>
        </p:sp>
      </p:grpSp>
      <p:sp>
        <p:nvSpPr>
          <p:cNvPr id="48" name="TextBox 47"/>
          <p:cNvSpPr txBox="1"/>
          <p:nvPr/>
        </p:nvSpPr>
        <p:spPr>
          <a:xfrm>
            <a:off x="4472587" y="4225241"/>
            <a:ext cx="1593496" cy="430887"/>
          </a:xfrm>
          <a:prstGeom prst="rect">
            <a:avLst/>
          </a:prstGeom>
          <a:noFill/>
        </p:spPr>
        <p:txBody>
          <a:bodyPr wrap="square" rtlCol="0" anchor="ctr">
            <a:spAutoFit/>
          </a:bodyPr>
          <a:lstStyle/>
          <a:p>
            <a:r>
              <a:rPr lang="en-US" sz="2200" b="1" dirty="0" smtClean="0">
                <a:latin typeface="Calibri" charset="0"/>
                <a:ea typeface="Calibri" charset="0"/>
                <a:cs typeface="Calibri" charset="0"/>
              </a:rPr>
              <a:t>Local</a:t>
            </a:r>
            <a:endParaRPr lang="en-US" sz="2200" b="1" dirty="0">
              <a:latin typeface="Calibri" charset="0"/>
              <a:ea typeface="Calibri" charset="0"/>
              <a:cs typeface="Calibri" charset="0"/>
            </a:endParaRPr>
          </a:p>
        </p:txBody>
      </p:sp>
      <p:sp>
        <p:nvSpPr>
          <p:cNvPr id="53" name="TextBox 52"/>
          <p:cNvSpPr txBox="1"/>
          <p:nvPr/>
        </p:nvSpPr>
        <p:spPr>
          <a:xfrm>
            <a:off x="695738" y="4240251"/>
            <a:ext cx="3756175"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100%</a:t>
            </a:r>
            <a:endParaRPr lang="en-US" sz="2000" b="1" dirty="0">
              <a:latin typeface="Calibri" charset="0"/>
              <a:ea typeface="Calibri" charset="0"/>
              <a:cs typeface="Calibri" charset="0"/>
            </a:endParaRPr>
          </a:p>
        </p:txBody>
      </p:sp>
      <p:sp>
        <p:nvSpPr>
          <p:cNvPr id="54" name="TextBox 53"/>
          <p:cNvSpPr txBox="1"/>
          <p:nvPr/>
        </p:nvSpPr>
        <p:spPr>
          <a:xfrm>
            <a:off x="2580834" y="4682883"/>
            <a:ext cx="1871079"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50%</a:t>
            </a:r>
            <a:endParaRPr lang="en-US" sz="2000" b="1" dirty="0">
              <a:latin typeface="Calibri" charset="0"/>
              <a:ea typeface="Calibri" charset="0"/>
              <a:cs typeface="Calibri" charset="0"/>
            </a:endParaRPr>
          </a:p>
        </p:txBody>
      </p:sp>
      <p:sp>
        <p:nvSpPr>
          <p:cNvPr id="56" name="TextBox 55"/>
          <p:cNvSpPr txBox="1"/>
          <p:nvPr/>
        </p:nvSpPr>
        <p:spPr>
          <a:xfrm>
            <a:off x="708009" y="4682880"/>
            <a:ext cx="1871079" cy="400110"/>
          </a:xfrm>
          <a:prstGeom prst="rect">
            <a:avLst/>
          </a:prstGeom>
          <a:noFill/>
        </p:spPr>
        <p:txBody>
          <a:bodyPr wrap="square" rtlCol="0" anchor="ctr">
            <a:spAutoFit/>
          </a:bodyPr>
          <a:lstStyle/>
          <a:p>
            <a:pPr algn="ctr"/>
            <a:r>
              <a:rPr lang="en-US" sz="2000" b="1" smtClean="0">
                <a:latin typeface="Calibri" charset="0"/>
                <a:ea typeface="Calibri" charset="0"/>
                <a:cs typeface="Calibri" charset="0"/>
              </a:rPr>
              <a:t>50%</a:t>
            </a:r>
            <a:endParaRPr lang="en-US" sz="2000" b="1" dirty="0">
              <a:latin typeface="Calibri" charset="0"/>
              <a:ea typeface="Calibri" charset="0"/>
              <a:cs typeface="Calibri" charset="0"/>
            </a:endParaRPr>
          </a:p>
        </p:txBody>
      </p:sp>
      <p:sp>
        <p:nvSpPr>
          <p:cNvPr id="57" name="TextBox 56"/>
          <p:cNvSpPr txBox="1"/>
          <p:nvPr/>
        </p:nvSpPr>
        <p:spPr>
          <a:xfrm>
            <a:off x="724301" y="5125509"/>
            <a:ext cx="1140924" cy="400110"/>
          </a:xfrm>
          <a:prstGeom prst="rect">
            <a:avLst/>
          </a:prstGeom>
          <a:noFill/>
        </p:spPr>
        <p:txBody>
          <a:bodyPr wrap="square" rtlCol="0" anchor="ctr">
            <a:spAutoFit/>
          </a:bodyPr>
          <a:lstStyle/>
          <a:p>
            <a:pPr algn="ctr"/>
            <a:r>
              <a:rPr lang="en-US" sz="2000" b="1" dirty="0">
                <a:latin typeface="Calibri" charset="0"/>
                <a:ea typeface="Calibri" charset="0"/>
                <a:cs typeface="Calibri" charset="0"/>
              </a:rPr>
              <a:t>3</a:t>
            </a:r>
            <a:r>
              <a:rPr lang="en-US" sz="2000" b="1" dirty="0" smtClean="0">
                <a:latin typeface="Calibri" charset="0"/>
                <a:ea typeface="Calibri" charset="0"/>
                <a:cs typeface="Calibri" charset="0"/>
              </a:rPr>
              <a:t>0%</a:t>
            </a:r>
            <a:endParaRPr lang="en-US" sz="2000" b="1" dirty="0">
              <a:latin typeface="Calibri" charset="0"/>
              <a:ea typeface="Calibri" charset="0"/>
              <a:cs typeface="Calibri" charset="0"/>
            </a:endParaRPr>
          </a:p>
        </p:txBody>
      </p:sp>
      <p:sp>
        <p:nvSpPr>
          <p:cNvPr id="58" name="TextBox 57"/>
          <p:cNvSpPr txBox="1"/>
          <p:nvPr/>
        </p:nvSpPr>
        <p:spPr>
          <a:xfrm>
            <a:off x="1865224" y="5125509"/>
            <a:ext cx="2586689"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70%</a:t>
            </a:r>
            <a:endParaRPr lang="en-US" sz="2000" b="1" dirty="0">
              <a:latin typeface="Calibri" charset="0"/>
              <a:ea typeface="Calibri" charset="0"/>
              <a:cs typeface="Calibri" charset="0"/>
            </a:endParaRPr>
          </a:p>
        </p:txBody>
      </p:sp>
    </p:spTree>
    <p:extLst>
      <p:ext uri="{BB962C8B-B14F-4D97-AF65-F5344CB8AC3E}">
        <p14:creationId xmlns:p14="http://schemas.microsoft.com/office/powerpoint/2010/main" val="2025571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6" grpId="0"/>
      <p:bldP spid="9" grpId="0"/>
      <p:bldP spid="10" grpId="0" animBg="1"/>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a:graphicFrameLocks/>
          </p:cNvGraphicFramePr>
          <p:nvPr>
            <p:extLst/>
          </p:nvPr>
        </p:nvGraphicFramePr>
        <p:xfrm>
          <a:off x="6027493" y="2142645"/>
          <a:ext cx="4737398" cy="339036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548640" y="116447"/>
            <a:ext cx="9875520" cy="617220"/>
          </a:xfrm>
        </p:spPr>
        <p:txBody>
          <a:bodyPr/>
          <a:lstStyle/>
          <a:p>
            <a:r>
              <a:rPr lang="en-US" dirty="0"/>
              <a:t>C</a:t>
            </a:r>
            <a:r>
              <a:rPr lang="en-US" dirty="0" smtClean="0"/>
              <a:t>ontribution: BW-AWARE 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14</a:t>
            </a:fld>
            <a:endParaRPr lang="en-US" dirty="0"/>
          </a:p>
        </p:txBody>
      </p:sp>
      <p:sp>
        <p:nvSpPr>
          <p:cNvPr id="6" name="Content Placeholder 2"/>
          <p:cNvSpPr txBox="1">
            <a:spLocks/>
          </p:cNvSpPr>
          <p:nvPr/>
        </p:nvSpPr>
        <p:spPr>
          <a:xfrm>
            <a:off x="130143" y="5754219"/>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the GPU throughput</a:t>
            </a:r>
          </a:p>
        </p:txBody>
      </p:sp>
      <p:sp>
        <p:nvSpPr>
          <p:cNvPr id="9" name="TextBox 8"/>
          <p:cNvSpPr txBox="1"/>
          <p:nvPr/>
        </p:nvSpPr>
        <p:spPr>
          <a:xfrm>
            <a:off x="10329432" y="3160334"/>
            <a:ext cx="712624"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0" name="Up Arrow 9"/>
          <p:cNvSpPr/>
          <p:nvPr/>
        </p:nvSpPr>
        <p:spPr bwMode="auto">
          <a:xfrm>
            <a:off x="10553295" y="2426042"/>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51" name="TextBox 62"/>
          <p:cNvSpPr txBox="1">
            <a:spLocks noChangeArrowheads="1"/>
          </p:cNvSpPr>
          <p:nvPr/>
        </p:nvSpPr>
        <p:spPr bwMode="auto">
          <a:xfrm>
            <a:off x="6918320" y="1986884"/>
            <a:ext cx="378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a:t>
            </a:r>
            <a:r>
              <a:rPr lang="en-US" altLang="en-US" sz="1600" smtClean="0">
                <a:latin typeface="Calibri" charset="0"/>
                <a:ea typeface="Calibri" charset="0"/>
                <a:cs typeface="Calibri" charset="0"/>
              </a:rPr>
              <a:t>GPU Apps</a:t>
            </a:r>
            <a:endParaRPr lang="en-US" altLang="en-US" sz="1600" dirty="0">
              <a:latin typeface="Calibri" charset="0"/>
              <a:ea typeface="Calibri" charset="0"/>
              <a:cs typeface="Calibri" charset="0"/>
            </a:endParaRPr>
          </a:p>
        </p:txBody>
      </p:sp>
      <p:graphicFrame>
        <p:nvGraphicFramePr>
          <p:cNvPr id="52" name="Table 51"/>
          <p:cNvGraphicFramePr>
            <a:graphicFrameLocks noGrp="1"/>
          </p:cNvGraphicFramePr>
          <p:nvPr>
            <p:extLst/>
          </p:nvPr>
        </p:nvGraphicFramePr>
        <p:xfrm>
          <a:off x="257716" y="4362398"/>
          <a:ext cx="5469764" cy="1341120"/>
        </p:xfrm>
        <a:graphic>
          <a:graphicData uri="http://schemas.openxmlformats.org/drawingml/2006/table">
            <a:tbl>
              <a:tblPr firstRow="1" bandRow="1">
                <a:tableStyleId>{7DF18680-E054-41AD-8BC1-D1AEF772440D}</a:tableStyleId>
              </a:tblPr>
              <a:tblGrid>
                <a:gridCol w="1901692"/>
                <a:gridCol w="2327564"/>
                <a:gridCol w="1240508"/>
              </a:tblGrid>
              <a:tr h="279811">
                <a:tc>
                  <a:txBody>
                    <a:bodyPr/>
                    <a:lstStyle/>
                    <a:p>
                      <a:pPr algn="ctr"/>
                      <a:r>
                        <a:rPr lang="en-US" sz="1600" b="0" u="sng" baseline="0" dirty="0" smtClean="0">
                          <a:solidFill>
                            <a:schemeClr val="tx1"/>
                          </a:solidFill>
                          <a:latin typeface="Calibri" charset="0"/>
                          <a:ea typeface="Calibri" charset="0"/>
                          <a:cs typeface="Calibri" charset="0"/>
                        </a:rPr>
                        <a:t>Data in CPU memory</a:t>
                      </a:r>
                      <a:endParaRPr lang="en-US" sz="1600" b="0" u="sng" dirty="0">
                        <a:solidFill>
                          <a:schemeClr val="tx1"/>
                        </a:solidFill>
                        <a:latin typeface="Calibri" charset="0"/>
                        <a:ea typeface="Calibri" charset="0"/>
                        <a:cs typeface="Calibri" charset="0"/>
                      </a:endParaRPr>
                    </a:p>
                  </a:txBody>
                  <a:tcPr anchor="ctr"/>
                </a:tc>
                <a:tc>
                  <a:txBody>
                    <a:bodyPr/>
                    <a:lstStyle/>
                    <a:p>
                      <a:pPr algn="ctr"/>
                      <a:r>
                        <a:rPr lang="en-US" sz="1600" b="0" u="sng" dirty="0" smtClean="0">
                          <a:solidFill>
                            <a:schemeClr val="tx1"/>
                          </a:solidFill>
                          <a:latin typeface="Calibri" charset="0"/>
                          <a:ea typeface="Calibri" charset="0"/>
                          <a:cs typeface="Calibri" charset="0"/>
                        </a:rPr>
                        <a:t>Data in Graphics memory</a:t>
                      </a:r>
                      <a:endParaRPr lang="en-US" sz="1600" b="0" u="sng"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u="sng" dirty="0" smtClean="0">
                          <a:solidFill>
                            <a:schemeClr val="tx1"/>
                          </a:solidFill>
                          <a:latin typeface="Calibri" charset="0"/>
                          <a:ea typeface="Calibri" charset="0"/>
                          <a:cs typeface="Calibri" charset="0"/>
                        </a:rPr>
                        <a:t>Policy</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100%</a:t>
                      </a:r>
                      <a:endParaRPr lang="en-US" sz="1600" b="0"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Calibri" charset="0"/>
                          <a:ea typeface="Calibri" charset="0"/>
                          <a:cs typeface="Calibri" charset="0"/>
                        </a:rPr>
                        <a:t>Local</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Interleave</a:t>
                      </a:r>
                      <a:endParaRPr lang="en-US" sz="1600" b="0" dirty="0">
                        <a:solidFill>
                          <a:schemeClr val="tx1"/>
                        </a:solidFill>
                        <a:latin typeface="Calibri" charset="0"/>
                        <a:ea typeface="Calibri" charset="0"/>
                        <a:cs typeface="Calibri" charset="0"/>
                      </a:endParaRPr>
                    </a:p>
                  </a:txBody>
                  <a:tcPr anchor="ctr"/>
                </a:tc>
              </a:tr>
              <a:tr h="259030">
                <a:tc>
                  <a:txBody>
                    <a:bodyPr/>
                    <a:lstStyle/>
                    <a:p>
                      <a:pPr algn="ctr"/>
                      <a:r>
                        <a:rPr lang="en-US" sz="1600" b="1" dirty="0" smtClean="0">
                          <a:solidFill>
                            <a:schemeClr val="tx1"/>
                          </a:solidFill>
                          <a:latin typeface="Calibri" charset="0"/>
                          <a:ea typeface="Calibri" charset="0"/>
                          <a:cs typeface="Calibri" charset="0"/>
                        </a:rPr>
                        <a:t>30%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70%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BW-AWARE</a:t>
                      </a:r>
                      <a:endParaRPr lang="en-US" sz="1600" b="1" dirty="0">
                        <a:solidFill>
                          <a:schemeClr val="tx1"/>
                        </a:solidFill>
                        <a:latin typeface="Calibri" charset="0"/>
                        <a:ea typeface="Calibri" charset="0"/>
                        <a:cs typeface="Calibri" charset="0"/>
                      </a:endParaRPr>
                    </a:p>
                  </a:txBody>
                  <a:tcPr anchor="ctr"/>
                </a:tc>
              </a:tr>
            </a:tbl>
          </a:graphicData>
        </a:graphic>
      </p:graphicFrame>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grpSp>
        <p:nvGrpSpPr>
          <p:cNvPr id="35" name="Group 34"/>
          <p:cNvGrpSpPr/>
          <p:nvPr/>
        </p:nvGrpSpPr>
        <p:grpSpPr>
          <a:xfrm>
            <a:off x="775850" y="1864211"/>
            <a:ext cx="3883887" cy="2275673"/>
            <a:chOff x="997527" y="2044325"/>
            <a:chExt cx="3883887" cy="2275673"/>
          </a:xfrm>
        </p:grpSpPr>
        <p:sp>
          <p:nvSpPr>
            <p:cNvPr id="36" name="Up-Down Arrow 35"/>
            <p:cNvSpPr/>
            <p:nvPr/>
          </p:nvSpPr>
          <p:spPr bwMode="auto">
            <a:xfrm>
              <a:off x="3248175" y="2778997"/>
              <a:ext cx="650684" cy="540749"/>
            </a:xfrm>
            <a:prstGeom prst="upDownArrow">
              <a:avLst>
                <a:gd name="adj1" fmla="val 50000"/>
                <a:gd name="adj2" fmla="val 25297"/>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Rounded Rectangle 36"/>
            <p:cNvSpPr/>
            <p:nvPr/>
          </p:nvSpPr>
          <p:spPr>
            <a:xfrm>
              <a:off x="997527" y="3280952"/>
              <a:ext cx="3558188" cy="103904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ounded Rectangle 38"/>
            <p:cNvSpPr/>
            <p:nvPr/>
          </p:nvSpPr>
          <p:spPr bwMode="auto">
            <a:xfrm>
              <a:off x="3169402" y="2062018"/>
              <a:ext cx="729458" cy="703474"/>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43" name="Left-Right Arrow 42"/>
            <p:cNvSpPr/>
            <p:nvPr/>
          </p:nvSpPr>
          <p:spPr bwMode="auto">
            <a:xfrm>
              <a:off x="2102757" y="2193129"/>
              <a:ext cx="1053943" cy="274592"/>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4" name="Group 43"/>
            <p:cNvGrpSpPr/>
            <p:nvPr/>
          </p:nvGrpSpPr>
          <p:grpSpPr>
            <a:xfrm>
              <a:off x="3077322" y="3308602"/>
              <a:ext cx="1387062" cy="975623"/>
              <a:chOff x="8382886" y="2155320"/>
              <a:chExt cx="1387062" cy="975623"/>
            </a:xfrm>
            <a:solidFill>
              <a:srgbClr val="92D050"/>
            </a:solidFill>
          </p:grpSpPr>
          <p:sp>
            <p:nvSpPr>
              <p:cNvPr id="60" name="Rounded Rectangle 59"/>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1" name="Rounded Rectangle 60"/>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64" name="Rounded Rectangle 63"/>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5" name="Rounded Rectangle 64"/>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6" name="Rounded Rectangle 65"/>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7" name="Rounded Rectangle 66"/>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grpSp>
          <p:nvGrpSpPr>
            <p:cNvPr id="45" name="Group 44"/>
            <p:cNvGrpSpPr/>
            <p:nvPr/>
          </p:nvGrpSpPr>
          <p:grpSpPr>
            <a:xfrm>
              <a:off x="1115945" y="2044325"/>
              <a:ext cx="1460951" cy="2185872"/>
              <a:chOff x="304144" y="2101544"/>
              <a:chExt cx="1460951" cy="2185872"/>
            </a:xfrm>
          </p:grpSpPr>
          <p:sp>
            <p:nvSpPr>
              <p:cNvPr id="48" name="Rounded Rectangle 47"/>
              <p:cNvSpPr/>
              <p:nvPr/>
            </p:nvSpPr>
            <p:spPr bwMode="auto">
              <a:xfrm>
                <a:off x="561809" y="2101544"/>
                <a:ext cx="713291" cy="719295"/>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49" name="Up-Down Arrow 48"/>
              <p:cNvSpPr/>
              <p:nvPr/>
            </p:nvSpPr>
            <p:spPr bwMode="auto">
              <a:xfrm>
                <a:off x="753770" y="2831154"/>
                <a:ext cx="233038"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3" name="Group 52"/>
              <p:cNvGrpSpPr/>
              <p:nvPr/>
            </p:nvGrpSpPr>
            <p:grpSpPr>
              <a:xfrm>
                <a:off x="304144" y="3310982"/>
                <a:ext cx="1272935" cy="976434"/>
                <a:chOff x="7081573" y="4587569"/>
                <a:chExt cx="1783266" cy="1079416"/>
              </a:xfrm>
            </p:grpSpPr>
            <p:sp>
              <p:nvSpPr>
                <p:cNvPr id="56" name="Rounded Rectangle 55"/>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7" name="Rounded Rectangle 56"/>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8" name="Rounded Rectangle 57"/>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9" name="Rounded Rectangle 58"/>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54" name="TextBox 53"/>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grpSp>
        <p:sp>
          <p:nvSpPr>
            <p:cNvPr id="46" name="TextBox 45"/>
            <p:cNvSpPr txBox="1"/>
            <p:nvPr/>
          </p:nvSpPr>
          <p:spPr>
            <a:xfrm>
              <a:off x="2138595" y="244044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7" name="TextBox 46"/>
            <p:cNvSpPr txBox="1"/>
            <p:nvPr/>
          </p:nvSpPr>
          <p:spPr>
            <a:xfrm>
              <a:off x="3718959" y="2887451"/>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grpSp>
    </p:spTree>
    <p:extLst>
      <p:ext uri="{BB962C8B-B14F-4D97-AF65-F5344CB8AC3E}">
        <p14:creationId xmlns:p14="http://schemas.microsoft.com/office/powerpoint/2010/main" val="1299627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6" grpId="0"/>
      <p:bldP spid="9" grpId="0"/>
      <p:bldP spid="10" grpId="0" animBg="1"/>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smtClean="0">
                  <a:latin typeface="Calibri" charset="0"/>
                  <a:ea typeface="Calibri" charset="0"/>
                  <a:cs typeface="Calibri" charset="0"/>
                </a:rPr>
                <a:t>- Covered </a:t>
              </a:r>
              <a:r>
                <a:rPr lang="en-US" sz="2400" dirty="0" smtClean="0">
                  <a:latin typeface="Calibri" charset="0"/>
                  <a:ea typeface="Calibri" charset="0"/>
                  <a:cs typeface="Calibri" charset="0"/>
                </a:rPr>
                <a:t>in Proposal</a:t>
              </a:r>
              <a:endParaRPr lang="en-US" sz="2400" dirty="0">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solidFill>
                  <a:schemeClr val="bg2">
                    <a:lumMod val="60000"/>
                    <a:lumOff val="40000"/>
                  </a:schemeClr>
                </a:solidFill>
              </a:rPr>
              <a:t>Bandwidth-asymmetric systems</a:t>
            </a:r>
          </a:p>
          <a:p>
            <a:pPr marL="411480" lvl="1" indent="0" algn="ctr">
              <a:buNone/>
            </a:pPr>
            <a:r>
              <a:rPr lang="en-US" dirty="0" smtClean="0">
                <a:solidFill>
                  <a:schemeClr val="bg2">
                    <a:lumMod val="60000"/>
                    <a:lumOff val="40000"/>
                  </a:schemeClr>
                </a:solidFill>
              </a:rPr>
              <a:t>Policies maximizing memory bandwidth for GPGPU applications</a:t>
            </a:r>
          </a:p>
          <a:p>
            <a:pPr marL="411480" lvl="1" indent="0" algn="ctr">
              <a:buNone/>
            </a:pPr>
            <a:endParaRPr lang="en-US" dirty="0" smtClean="0"/>
          </a:p>
          <a:p>
            <a:pPr marL="0" indent="0" algn="ctr">
              <a:buNone/>
            </a:pPr>
            <a:r>
              <a:rPr lang="en-US" b="1" dirty="0" smtClean="0"/>
              <a:t>Selective GPU Caching</a:t>
            </a:r>
          </a:p>
          <a:p>
            <a:pPr marL="411480" lvl="1" indent="0" algn="ctr">
              <a:buNone/>
            </a:pPr>
            <a:r>
              <a:rPr lang="en-US" dirty="0" smtClean="0"/>
              <a:t>Simplify </a:t>
            </a:r>
            <a:r>
              <a:rPr lang="en-US" dirty="0" smtClean="0"/>
              <a:t>CPU-GPU cache coherence implementation</a:t>
            </a:r>
          </a:p>
          <a:p>
            <a:pPr marL="0" indent="0" algn="ctr">
              <a:buNone/>
            </a:pPr>
            <a:endParaRPr lang="en-US" dirty="0" smtClean="0"/>
          </a:p>
          <a:p>
            <a:pPr marL="0" indent="0" algn="ctr">
              <a:buNone/>
            </a:pPr>
            <a:r>
              <a:rPr lang="en-US" b="1" dirty="0" smtClean="0">
                <a:solidFill>
                  <a:schemeClr val="bg2">
                    <a:lumMod val="60000"/>
                    <a:lumOff val="40000"/>
                  </a:schemeClr>
                </a:solidFill>
              </a:rPr>
              <a:t>Cheaper memory technologies</a:t>
            </a:r>
          </a:p>
          <a:p>
            <a:pPr marL="411480" lvl="1" indent="0" algn="ctr">
              <a:buNone/>
            </a:pPr>
            <a:r>
              <a:rPr lang="en-US" dirty="0" smtClean="0">
                <a:solidFill>
                  <a:schemeClr val="bg2">
                    <a:lumMod val="60000"/>
                    <a:lumOff val="40000"/>
                  </a:schemeClr>
                </a:solidFill>
              </a:rPr>
              <a:t>A case for deploying cheaper but slower memories to increase perf/$</a:t>
            </a:r>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15</a:t>
            </a:fld>
            <a:endParaRPr lang="en-US" dirty="0"/>
          </a:p>
        </p:txBody>
      </p:sp>
    </p:spTree>
    <p:extLst>
      <p:ext uri="{BB962C8B-B14F-4D97-AF65-F5344CB8AC3E}">
        <p14:creationId xmlns:p14="http://schemas.microsoft.com/office/powerpoint/2010/main" val="130423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785" y="852408"/>
            <a:ext cx="10785230" cy="4661142"/>
          </a:xfrm>
        </p:spPr>
        <p:txBody>
          <a:bodyPr/>
          <a:lstStyle/>
          <a:p>
            <a:pPr marL="0" indent="0" algn="ctr">
              <a:buNone/>
            </a:pPr>
            <a:r>
              <a:rPr lang="en-US" b="1" dirty="0" smtClean="0"/>
              <a:t>CPUs support HW cache coherence, why not CPU-GPU systems?</a:t>
            </a:r>
          </a:p>
          <a:p>
            <a:endParaRPr lang="en-US" sz="800" dirty="0" smtClean="0"/>
          </a:p>
          <a:p>
            <a:r>
              <a:rPr lang="en-US" dirty="0" smtClean="0"/>
              <a:t>Pros:</a:t>
            </a:r>
          </a:p>
          <a:p>
            <a:pPr marL="411480" lvl="1" indent="0">
              <a:buNone/>
            </a:pPr>
            <a:r>
              <a:rPr lang="en-US" sz="2800" b="1" dirty="0" smtClean="0">
                <a:solidFill>
                  <a:srgbClr val="0070C0"/>
                </a:solidFill>
              </a:rPr>
              <a:t>+</a:t>
            </a:r>
            <a:r>
              <a:rPr lang="en-US" dirty="0" smtClean="0">
                <a:solidFill>
                  <a:srgbClr val="0070C0"/>
                </a:solidFill>
              </a:rPr>
              <a:t>  Improves system programmability thus programmer productivity</a:t>
            </a:r>
          </a:p>
          <a:p>
            <a:pPr marL="411480" lvl="1" indent="0">
              <a:buNone/>
            </a:pPr>
            <a:r>
              <a:rPr lang="en-US" sz="2800" b="1" dirty="0">
                <a:solidFill>
                  <a:srgbClr val="0070C0"/>
                </a:solidFill>
              </a:rPr>
              <a:t>+</a:t>
            </a:r>
            <a:r>
              <a:rPr lang="en-US" dirty="0">
                <a:solidFill>
                  <a:srgbClr val="0070C0"/>
                </a:solidFill>
              </a:rPr>
              <a:t> </a:t>
            </a:r>
            <a:r>
              <a:rPr lang="en-US" dirty="0" smtClean="0">
                <a:solidFill>
                  <a:srgbClr val="0070C0"/>
                </a:solidFill>
              </a:rPr>
              <a:t> Improves performance by fine-grained GPU access to CPU memory</a:t>
            </a:r>
          </a:p>
          <a:p>
            <a:pPr lvl="1"/>
            <a:endParaRPr lang="en-US" sz="1000" dirty="0" smtClean="0"/>
          </a:p>
          <a:p>
            <a:r>
              <a:rPr lang="en-US" dirty="0" smtClean="0"/>
              <a:t>Cons:</a:t>
            </a:r>
          </a:p>
          <a:p>
            <a:pPr lvl="1"/>
            <a:r>
              <a:rPr lang="en-US" dirty="0" smtClean="0">
                <a:solidFill>
                  <a:srgbClr val="FF0000"/>
                </a:solidFill>
              </a:rPr>
              <a:t>Hard to design: merging different coherence protocols explodes state space</a:t>
            </a:r>
          </a:p>
          <a:p>
            <a:pPr lvl="1"/>
            <a:r>
              <a:rPr lang="en-US" dirty="0" smtClean="0">
                <a:solidFill>
                  <a:srgbClr val="FF0000"/>
                </a:solidFill>
              </a:rPr>
              <a:t>Hard to implement and verify, especially in a multi-vendor setup</a:t>
            </a:r>
          </a:p>
          <a:p>
            <a:pPr lvl="1"/>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16</a:t>
            </a:fld>
            <a:endParaRPr lang="en-US" dirty="0"/>
          </a:p>
        </p:txBody>
      </p:sp>
      <p:sp>
        <p:nvSpPr>
          <p:cNvPr id="35" name="Title 34"/>
          <p:cNvSpPr>
            <a:spLocks noGrp="1"/>
          </p:cNvSpPr>
          <p:nvPr>
            <p:ph type="title"/>
          </p:nvPr>
        </p:nvSpPr>
        <p:spPr/>
        <p:txBody>
          <a:bodyPr/>
          <a:lstStyle/>
          <a:p>
            <a:r>
              <a:rPr lang="en-US" dirty="0" smtClean="0"/>
              <a:t>Cache coherence in CPU-GPU systems</a:t>
            </a:r>
            <a:endParaRPr lang="en-US" dirty="0"/>
          </a:p>
        </p:txBody>
      </p:sp>
      <p:sp>
        <p:nvSpPr>
          <p:cNvPr id="37" name="Content Placeholder 2"/>
          <p:cNvSpPr txBox="1">
            <a:spLocks/>
          </p:cNvSpPr>
          <p:nvPr/>
        </p:nvSpPr>
        <p:spPr>
          <a:xfrm>
            <a:off x="93785" y="5419702"/>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200" b="1" kern="0" dirty="0" smtClean="0">
                <a:solidFill>
                  <a:schemeClr val="accent6"/>
                </a:solidFill>
              </a:rPr>
              <a:t>Can we provide illusion of a cache-coherent CPU-GPU system?</a:t>
            </a:r>
          </a:p>
        </p:txBody>
      </p:sp>
    </p:spTree>
    <p:extLst>
      <p:ext uri="{BB962C8B-B14F-4D97-AF65-F5344CB8AC3E}">
        <p14:creationId xmlns:p14="http://schemas.microsoft.com/office/powerpoint/2010/main" val="350599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extLst>
              <p:ext uri="{D42A27DB-BD31-4B8C-83A1-F6EECF244321}">
                <p14:modId xmlns:p14="http://schemas.microsoft.com/office/powerpoint/2010/main" val="702728372"/>
              </p:ext>
            </p:extLst>
          </p:nvPr>
        </p:nvGraphicFramePr>
        <p:xfrm>
          <a:off x="837058" y="2127484"/>
          <a:ext cx="7097451" cy="327717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Contribution: Selective GPU Caching</a:t>
            </a:r>
            <a:endParaRPr lang="en-US" dirty="0"/>
          </a:p>
        </p:txBody>
      </p:sp>
      <p:sp>
        <p:nvSpPr>
          <p:cNvPr id="3" name="Content Placeholder 2"/>
          <p:cNvSpPr>
            <a:spLocks noGrp="1"/>
          </p:cNvSpPr>
          <p:nvPr>
            <p:ph idx="1"/>
          </p:nvPr>
        </p:nvSpPr>
        <p:spPr>
          <a:xfrm>
            <a:off x="548639" y="852408"/>
            <a:ext cx="10116589" cy="4661142"/>
          </a:xfrm>
        </p:spPr>
        <p:txBody>
          <a:bodyPr anchor="t"/>
          <a:lstStyle/>
          <a:p>
            <a:r>
              <a:rPr lang="en-US" sz="2600" b="1" u="sng" dirty="0" smtClean="0"/>
              <a:t>Principle</a:t>
            </a:r>
            <a:r>
              <a:rPr lang="en-US" sz="2600" dirty="0" smtClean="0"/>
              <a:t>: </a:t>
            </a:r>
            <a:r>
              <a:rPr lang="en-US" sz="2600" dirty="0" smtClean="0"/>
              <a:t>GPU caches only if CPU is not caching, GPU is latency tolerant</a:t>
            </a:r>
          </a:p>
          <a:p>
            <a:r>
              <a:rPr lang="en-US" sz="2600" dirty="0" smtClean="0"/>
              <a:t>Micro-architectural components to capture spatial/temporal locality</a:t>
            </a:r>
          </a:p>
        </p:txBody>
      </p:sp>
      <p:sp>
        <p:nvSpPr>
          <p:cNvPr id="4" name="Slide Number Placeholder 3"/>
          <p:cNvSpPr>
            <a:spLocks noGrp="1"/>
          </p:cNvSpPr>
          <p:nvPr>
            <p:ph type="sldNum" sz="quarter" idx="4"/>
          </p:nvPr>
        </p:nvSpPr>
        <p:spPr/>
        <p:txBody>
          <a:bodyPr/>
          <a:lstStyle/>
          <a:p>
            <a:fld id="{24EAD923-3004-4A31-84C7-9B440B785588}" type="slidenum">
              <a:rPr lang="en-US" smtClean="0"/>
              <a:pPr/>
              <a:t>17</a:t>
            </a:fld>
            <a:endParaRPr lang="en-US" dirty="0"/>
          </a:p>
        </p:txBody>
      </p:sp>
      <p:sp>
        <p:nvSpPr>
          <p:cNvPr id="9" name="TextBox 62"/>
          <p:cNvSpPr txBox="1">
            <a:spLocks noChangeArrowheads="1"/>
          </p:cNvSpPr>
          <p:nvPr/>
        </p:nvSpPr>
        <p:spPr bwMode="auto">
          <a:xfrm>
            <a:off x="2910352" y="1976376"/>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21709" y="3742759"/>
            <a:ext cx="745500"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2" name="Up Arrow 11"/>
          <p:cNvSpPr/>
          <p:nvPr/>
        </p:nvSpPr>
        <p:spPr bwMode="auto">
          <a:xfrm>
            <a:off x="273942" y="3004748"/>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7859099" y="2044059"/>
            <a:ext cx="2985178"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solidFill>
                  <a:srgbClr val="004F8A"/>
                </a:solidFill>
              </a:rPr>
              <a:t>✔</a:t>
            </a:r>
            <a:r>
              <a:rPr lang="en-US" dirty="0" smtClean="0"/>
              <a:t>Higher Performance</a:t>
            </a:r>
          </a:p>
          <a:p>
            <a:r>
              <a:rPr lang="en-US" dirty="0" smtClean="0"/>
              <a:t>❌Higher design complexity</a:t>
            </a:r>
            <a:endParaRPr lang="en-US" dirty="0"/>
          </a:p>
        </p:txBody>
      </p:sp>
      <p:sp>
        <p:nvSpPr>
          <p:cNvPr id="14" name="TextBox 13"/>
          <p:cNvSpPr txBox="1"/>
          <p:nvPr/>
        </p:nvSpPr>
        <p:spPr>
          <a:xfrm>
            <a:off x="7859085" y="3153691"/>
            <a:ext cx="2985192" cy="923330"/>
          </a:xfrm>
          <a:prstGeom prst="rect">
            <a:avLst/>
          </a:prstGeom>
          <a:noFill/>
          <a:ln w="12700">
            <a:solidFill>
              <a:srgbClr val="004F8A"/>
            </a:solidFill>
          </a:ln>
        </p:spPr>
        <p:txBody>
          <a:bodyPr wrap="square" rtlCol="0">
            <a:spAutoFit/>
          </a:bodyPr>
          <a:lstStyle/>
          <a:p>
            <a:r>
              <a:rPr lang="en-US" b="1" dirty="0" smtClean="0">
                <a:solidFill>
                  <a:srgbClr val="004F8A"/>
                </a:solidFill>
              </a:rPr>
              <a:t>Selective GPU caching</a:t>
            </a:r>
          </a:p>
          <a:p>
            <a:r>
              <a:rPr lang="en-US" dirty="0">
                <a:solidFill>
                  <a:srgbClr val="004F8A"/>
                </a:solidFill>
              </a:rPr>
              <a:t>✔</a:t>
            </a:r>
            <a:r>
              <a:rPr lang="en-US" dirty="0"/>
              <a:t> </a:t>
            </a:r>
            <a:r>
              <a:rPr lang="en-US" dirty="0" smtClean="0"/>
              <a:t>Higher performance</a:t>
            </a:r>
          </a:p>
          <a:p>
            <a:r>
              <a:rPr lang="en-US" dirty="0">
                <a:solidFill>
                  <a:srgbClr val="004F8A"/>
                </a:solidFill>
              </a:rPr>
              <a:t>✔</a:t>
            </a:r>
            <a:r>
              <a:rPr lang="en-US" dirty="0">
                <a:solidFill>
                  <a:schemeClr val="accent1">
                    <a:lumMod val="25000"/>
                  </a:schemeClr>
                </a:solidFill>
              </a:rPr>
              <a:t> </a:t>
            </a:r>
            <a:r>
              <a:rPr lang="en-US" dirty="0" smtClean="0"/>
              <a:t>Lower design complexity</a:t>
            </a:r>
            <a:endParaRPr lang="en-US" dirty="0"/>
          </a:p>
        </p:txBody>
      </p:sp>
      <p:cxnSp>
        <p:nvCxnSpPr>
          <p:cNvPr id="17" name="Straight Connector 16"/>
          <p:cNvCxnSpPr/>
          <p:nvPr/>
        </p:nvCxnSpPr>
        <p:spPr bwMode="auto">
          <a:xfrm>
            <a:off x="1976718" y="2321794"/>
            <a:ext cx="5901044" cy="0"/>
          </a:xfrm>
          <a:prstGeom prst="line">
            <a:avLst/>
          </a:prstGeom>
          <a:solidFill>
            <a:schemeClr val="accent1"/>
          </a:solidFill>
          <a:ln w="28575"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1990165" y="2500824"/>
            <a:ext cx="5564318" cy="0"/>
          </a:xfrm>
          <a:prstGeom prst="line">
            <a:avLst/>
          </a:prstGeom>
          <a:solidFill>
            <a:schemeClr val="accent1"/>
          </a:solidFill>
          <a:ln w="28575" cap="flat" cmpd="sng" algn="ctr">
            <a:solidFill>
              <a:srgbClr val="004F8A"/>
            </a:solidFill>
            <a:prstDash val="dash"/>
            <a:round/>
            <a:headEnd type="none" w="med" len="med"/>
            <a:tailEnd type="none" w="med" len="med"/>
          </a:ln>
          <a:effectLst/>
        </p:spPr>
      </p:cxnSp>
      <p:cxnSp>
        <p:nvCxnSpPr>
          <p:cNvPr id="25" name="Straight Connector 24"/>
          <p:cNvCxnSpPr/>
          <p:nvPr/>
        </p:nvCxnSpPr>
        <p:spPr bwMode="auto">
          <a:xfrm>
            <a:off x="7554483" y="2500824"/>
            <a:ext cx="0" cy="1077242"/>
          </a:xfrm>
          <a:prstGeom prst="line">
            <a:avLst/>
          </a:prstGeom>
          <a:solidFill>
            <a:schemeClr val="accent1"/>
          </a:solidFill>
          <a:ln w="28575" cap="flat" cmpd="sng" algn="ctr">
            <a:solidFill>
              <a:srgbClr val="004F8A"/>
            </a:solidFill>
            <a:prstDash val="dash"/>
            <a:round/>
            <a:headEnd type="none" w="med" len="med"/>
            <a:tailEnd type="none" w="med" len="med"/>
          </a:ln>
          <a:effectLst/>
        </p:spPr>
      </p:cxnSp>
      <p:cxnSp>
        <p:nvCxnSpPr>
          <p:cNvPr id="28" name="Straight Connector 27"/>
          <p:cNvCxnSpPr/>
          <p:nvPr/>
        </p:nvCxnSpPr>
        <p:spPr bwMode="auto">
          <a:xfrm flipH="1">
            <a:off x="7554483" y="3578066"/>
            <a:ext cx="228600" cy="0"/>
          </a:xfrm>
          <a:prstGeom prst="line">
            <a:avLst/>
          </a:prstGeom>
          <a:solidFill>
            <a:schemeClr val="accent1"/>
          </a:solidFill>
          <a:ln w="28575" cap="flat" cmpd="sng" algn="ctr">
            <a:solidFill>
              <a:srgbClr val="004F8A"/>
            </a:solidFill>
            <a:prstDash val="dash"/>
            <a:round/>
            <a:headEnd type="none" w="med" len="med"/>
            <a:tailEnd type="none" w="med" len="med"/>
          </a:ln>
          <a:effectLst/>
        </p:spPr>
      </p:cxnSp>
      <p:sp>
        <p:nvSpPr>
          <p:cNvPr id="35" name="TextBox 34"/>
          <p:cNvSpPr txBox="1"/>
          <p:nvPr/>
        </p:nvSpPr>
        <p:spPr>
          <a:xfrm>
            <a:off x="9105950" y="6878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HCPA’16]</a:t>
            </a:r>
            <a:endParaRPr lang="en-US" sz="1400" dirty="0">
              <a:latin typeface="Calibri" charset="0"/>
              <a:ea typeface="Calibri" charset="0"/>
              <a:cs typeface="Calibri" charset="0"/>
            </a:endParaRPr>
          </a:p>
        </p:txBody>
      </p:sp>
      <p:sp>
        <p:nvSpPr>
          <p:cNvPr id="36" name="Content Placeholder 2"/>
          <p:cNvSpPr txBox="1">
            <a:spLocks/>
          </p:cNvSpPr>
          <p:nvPr/>
        </p:nvSpPr>
        <p:spPr>
          <a:xfrm>
            <a:off x="0" y="5593846"/>
            <a:ext cx="10972800" cy="389164"/>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chemeClr val="accent6"/>
                </a:solidFill>
              </a:rPr>
              <a:t>CPU and GPU need not implement same cache coherence protocol</a:t>
            </a:r>
          </a:p>
        </p:txBody>
      </p:sp>
    </p:spTree>
    <p:extLst>
      <p:ext uri="{BB962C8B-B14F-4D97-AF65-F5344CB8AC3E}">
        <p14:creationId xmlns:p14="http://schemas.microsoft.com/office/powerpoint/2010/main" val="990828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9" grpId="0"/>
      <p:bldP spid="11" grpId="0"/>
      <p:bldP spid="12" grpId="0" animBg="1"/>
      <p:bldP spid="13" grpId="0" animBg="1"/>
      <p:bldP spid="14" grpId="0" animBg="1"/>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dirty="0" smtClean="0">
                  <a:solidFill>
                    <a:schemeClr val="bg2">
                      <a:lumMod val="60000"/>
                      <a:lumOff val="40000"/>
                    </a:schemeClr>
                  </a:solidFill>
                  <a:latin typeface="Calibri" charset="0"/>
                  <a:ea typeface="Calibri" charset="0"/>
                  <a:cs typeface="Calibri" charset="0"/>
                </a:rPr>
                <a:t>- Covered in Proposal</a:t>
              </a:r>
              <a:endParaRPr lang="en-US" sz="2400" dirty="0">
                <a:solidFill>
                  <a:schemeClr val="bg2">
                    <a:lumMod val="60000"/>
                    <a:lumOff val="40000"/>
                  </a:schemeClr>
                </a:solidFill>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solidFill>
                  <a:schemeClr val="bg2">
                    <a:lumMod val="60000"/>
                    <a:lumOff val="40000"/>
                  </a:schemeClr>
                </a:solidFill>
              </a:rPr>
              <a:t>Bandwidth-asymmetric systems</a:t>
            </a:r>
          </a:p>
          <a:p>
            <a:pPr marL="411480" lvl="1" indent="0" algn="ctr">
              <a:buNone/>
            </a:pPr>
            <a:r>
              <a:rPr lang="en-US" dirty="0" smtClean="0">
                <a:solidFill>
                  <a:schemeClr val="bg2">
                    <a:lumMod val="60000"/>
                    <a:lumOff val="40000"/>
                  </a:schemeClr>
                </a:solidFill>
              </a:rPr>
              <a:t>Policies maximizing memory bandwidth for GPGPU applications</a:t>
            </a:r>
          </a:p>
          <a:p>
            <a:pPr marL="411480" lvl="1" indent="0" algn="ctr">
              <a:buNone/>
            </a:pPr>
            <a:endParaRPr lang="en-US" dirty="0" smtClean="0"/>
          </a:p>
          <a:p>
            <a:pPr marL="0" indent="0" algn="ctr">
              <a:buNone/>
            </a:pPr>
            <a:r>
              <a:rPr lang="en-US" b="1" dirty="0" smtClean="0">
                <a:solidFill>
                  <a:schemeClr val="bg2">
                    <a:lumMod val="60000"/>
                    <a:lumOff val="40000"/>
                  </a:schemeClr>
                </a:solidFill>
              </a:rPr>
              <a:t>Selective GPU Caching</a:t>
            </a:r>
            <a:endParaRPr lang="en-US" b="1" dirty="0" smtClean="0">
              <a:solidFill>
                <a:schemeClr val="bg2">
                  <a:lumMod val="60000"/>
                  <a:lumOff val="40000"/>
                </a:schemeClr>
              </a:solidFill>
            </a:endParaRPr>
          </a:p>
          <a:p>
            <a:pPr marL="411480" lvl="1" indent="0" algn="ctr">
              <a:buNone/>
            </a:pPr>
            <a:r>
              <a:rPr lang="en-US" dirty="0" smtClean="0">
                <a:solidFill>
                  <a:schemeClr val="bg2">
                    <a:lumMod val="60000"/>
                    <a:lumOff val="40000"/>
                  </a:schemeClr>
                </a:solidFill>
              </a:rPr>
              <a:t>Simplify CPU-GPU cache coherence implementation</a:t>
            </a:r>
          </a:p>
          <a:p>
            <a:pPr marL="0" indent="0" algn="ctr">
              <a:buNone/>
            </a:pPr>
            <a:endParaRPr lang="en-US" dirty="0" smtClean="0"/>
          </a:p>
          <a:p>
            <a:pPr marL="0" indent="0" algn="ctr">
              <a:buNone/>
            </a:pPr>
            <a:r>
              <a:rPr lang="en-US" b="1" dirty="0" smtClean="0"/>
              <a:t>Cheaper memory technologies</a:t>
            </a:r>
          </a:p>
          <a:p>
            <a:pPr marL="411480" lvl="1" indent="0" algn="ctr">
              <a:buNone/>
            </a:pPr>
            <a:r>
              <a:rPr lang="en-US" dirty="0" smtClean="0"/>
              <a:t>A case for deploying cheaper but slower memories to increase perf/$</a:t>
            </a:r>
            <a:endParaRPr lang="en-US" dirty="0"/>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18</a:t>
            </a:fld>
            <a:endParaRPr lang="en-US" dirty="0"/>
          </a:p>
        </p:txBody>
      </p:sp>
    </p:spTree>
    <p:extLst>
      <p:ext uri="{BB962C8B-B14F-4D97-AF65-F5344CB8AC3E}">
        <p14:creationId xmlns:p14="http://schemas.microsoft.com/office/powerpoint/2010/main" val="357502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of data-center/cloud apps</a:t>
            </a:r>
            <a:endParaRPr lang="en-US" dirty="0"/>
          </a:p>
        </p:txBody>
      </p:sp>
      <p:sp>
        <p:nvSpPr>
          <p:cNvPr id="3" name="Content Placeholder 2"/>
          <p:cNvSpPr>
            <a:spLocks noGrp="1"/>
          </p:cNvSpPr>
          <p:nvPr>
            <p:ph idx="1"/>
          </p:nvPr>
        </p:nvSpPr>
        <p:spPr/>
        <p:txBody>
          <a:bodyPr anchor="t"/>
          <a:lstStyle/>
          <a:p>
            <a:endParaRPr lang="en-US" dirty="0" smtClean="0"/>
          </a:p>
          <a:p>
            <a:r>
              <a:rPr lang="en-US" dirty="0" smtClean="0"/>
              <a:t>Map datasets in memory</a:t>
            </a:r>
          </a:p>
          <a:p>
            <a:pPr lvl="1"/>
            <a:r>
              <a:rPr lang="en-US" dirty="0"/>
              <a:t>R</a:t>
            </a:r>
            <a:r>
              <a:rPr lang="en-US" dirty="0" smtClean="0"/>
              <a:t>educes data access latency</a:t>
            </a:r>
            <a:r>
              <a:rPr lang="en-US" dirty="0"/>
              <a:t> ➤ </a:t>
            </a:r>
            <a:r>
              <a:rPr lang="en-US" dirty="0" smtClean="0"/>
              <a:t>performance benefit</a:t>
            </a:r>
          </a:p>
          <a:p>
            <a:pPr lvl="1"/>
            <a:r>
              <a:rPr lang="en-US" dirty="0" smtClean="0"/>
              <a:t>Reduces CPU time to run app ➤ lower cost</a:t>
            </a:r>
          </a:p>
          <a:p>
            <a:endParaRPr lang="en-US" dirty="0" smtClean="0"/>
          </a:p>
          <a:p>
            <a:endParaRPr lang="en-US" dirty="0" smtClean="0"/>
          </a:p>
          <a:p>
            <a:r>
              <a:rPr lang="en-US" dirty="0" smtClean="0"/>
              <a:t>Increased memory installed / machine</a:t>
            </a:r>
          </a:p>
          <a:p>
            <a:pPr lvl="1"/>
            <a:r>
              <a:rPr lang="en-US" dirty="0" smtClean="0"/>
              <a:t>Memory is expensive, 30% of the machine cost</a:t>
            </a:r>
          </a:p>
          <a:p>
            <a:pPr lvl="1"/>
            <a:r>
              <a:rPr lang="en-US" dirty="0" smtClean="0"/>
              <a:t>3-10% of the data-center total cost of ownership</a:t>
            </a:r>
          </a:p>
        </p:txBody>
      </p:sp>
      <p:sp>
        <p:nvSpPr>
          <p:cNvPr id="4" name="Slide Number Placeholder 3"/>
          <p:cNvSpPr>
            <a:spLocks noGrp="1"/>
          </p:cNvSpPr>
          <p:nvPr>
            <p:ph type="sldNum" sz="quarter" idx="4"/>
          </p:nvPr>
        </p:nvSpPr>
        <p:spPr/>
        <p:txBody>
          <a:bodyPr/>
          <a:lstStyle/>
          <a:p>
            <a:fld id="{24EAD923-3004-4A31-84C7-9B440B785588}" type="slidenum">
              <a:rPr lang="en-US" smtClean="0"/>
              <a:pPr/>
              <a:t>19</a:t>
            </a:fld>
            <a:endParaRPr lang="en-US" dirty="0"/>
          </a:p>
        </p:txBody>
      </p:sp>
      <p:grpSp>
        <p:nvGrpSpPr>
          <p:cNvPr id="12" name="Group 11"/>
          <p:cNvGrpSpPr/>
          <p:nvPr/>
        </p:nvGrpSpPr>
        <p:grpSpPr>
          <a:xfrm>
            <a:off x="7348921" y="2358676"/>
            <a:ext cx="3623879" cy="1932316"/>
            <a:chOff x="7348921" y="931789"/>
            <a:chExt cx="3623879" cy="1932316"/>
          </a:xfrm>
        </p:grpSpPr>
        <p:pic>
          <p:nvPicPr>
            <p:cNvPr id="5" name="Picture 4"/>
            <p:cNvPicPr>
              <a:picLocks noChangeAspect="1"/>
            </p:cNvPicPr>
            <p:nvPr/>
          </p:nvPicPr>
          <p:blipFill>
            <a:blip r:embed="rId3"/>
            <a:stretch>
              <a:fillRect/>
            </a:stretch>
          </p:blipFill>
          <p:spPr>
            <a:xfrm>
              <a:off x="7348921" y="931789"/>
              <a:ext cx="1581007" cy="1061698"/>
            </a:xfrm>
            <a:prstGeom prst="rect">
              <a:avLst/>
            </a:prstGeom>
          </p:spPr>
        </p:pic>
        <p:pic>
          <p:nvPicPr>
            <p:cNvPr id="6" name="Picture 5"/>
            <p:cNvPicPr>
              <a:picLocks noChangeAspect="1"/>
            </p:cNvPicPr>
            <p:nvPr/>
          </p:nvPicPr>
          <p:blipFill>
            <a:blip r:embed="rId4"/>
            <a:stretch>
              <a:fillRect/>
            </a:stretch>
          </p:blipFill>
          <p:spPr>
            <a:xfrm>
              <a:off x="9093640" y="1072075"/>
              <a:ext cx="1677239" cy="556205"/>
            </a:xfrm>
            <a:prstGeom prst="rect">
              <a:avLst/>
            </a:prstGeom>
          </p:spPr>
        </p:pic>
        <p:pic>
          <p:nvPicPr>
            <p:cNvPr id="7" name="Picture 6"/>
            <p:cNvPicPr>
              <a:picLocks noChangeAspect="1"/>
            </p:cNvPicPr>
            <p:nvPr/>
          </p:nvPicPr>
          <p:blipFill>
            <a:blip r:embed="rId5"/>
            <a:stretch>
              <a:fillRect/>
            </a:stretch>
          </p:blipFill>
          <p:spPr>
            <a:xfrm>
              <a:off x="8929928" y="1811829"/>
              <a:ext cx="1840951" cy="321653"/>
            </a:xfrm>
            <a:prstGeom prst="rect">
              <a:avLst/>
            </a:prstGeom>
          </p:spPr>
        </p:pic>
        <p:pic>
          <p:nvPicPr>
            <p:cNvPr id="8" name="Picture 7"/>
            <p:cNvPicPr>
              <a:picLocks noChangeAspect="1"/>
            </p:cNvPicPr>
            <p:nvPr/>
          </p:nvPicPr>
          <p:blipFill>
            <a:blip r:embed="rId6"/>
            <a:stretch>
              <a:fillRect/>
            </a:stretch>
          </p:blipFill>
          <p:spPr>
            <a:xfrm>
              <a:off x="7432660" y="2112228"/>
              <a:ext cx="1413529" cy="751877"/>
            </a:xfrm>
            <a:prstGeom prst="rect">
              <a:avLst/>
            </a:prstGeom>
          </p:spPr>
        </p:pic>
        <p:pic>
          <p:nvPicPr>
            <p:cNvPr id="10" name="Picture 9"/>
            <p:cNvPicPr>
              <a:picLocks noChangeAspect="1"/>
            </p:cNvPicPr>
            <p:nvPr/>
          </p:nvPicPr>
          <p:blipFill>
            <a:blip r:embed="rId7"/>
            <a:stretch>
              <a:fillRect/>
            </a:stretch>
          </p:blipFill>
          <p:spPr>
            <a:xfrm>
              <a:off x="8949995" y="2306524"/>
              <a:ext cx="2022805" cy="466801"/>
            </a:xfrm>
            <a:prstGeom prst="rect">
              <a:avLst/>
            </a:prstGeom>
          </p:spPr>
        </p:pic>
      </p:grpSp>
      <p:sp>
        <p:nvSpPr>
          <p:cNvPr id="11" name="Content Placeholder 2"/>
          <p:cNvSpPr txBox="1">
            <a:spLocks/>
          </p:cNvSpPr>
          <p:nvPr/>
        </p:nvSpPr>
        <p:spPr>
          <a:xfrm>
            <a:off x="0" y="5443035"/>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i="1" kern="0" dirty="0" smtClean="0">
                <a:solidFill>
                  <a:srgbClr val="FF0000"/>
                </a:solidFill>
              </a:rPr>
              <a:t>Goal</a:t>
            </a:r>
            <a:r>
              <a:rPr lang="en-US" sz="3000" b="1" kern="0" dirty="0" smtClean="0">
                <a:solidFill>
                  <a:srgbClr val="FF0000"/>
                </a:solidFill>
              </a:rPr>
              <a:t>: Increase performance per unit cost</a:t>
            </a:r>
          </a:p>
        </p:txBody>
      </p:sp>
    </p:spTree>
    <p:extLst>
      <p:ext uri="{BB962C8B-B14F-4D97-AF65-F5344CB8AC3E}">
        <p14:creationId xmlns:p14="http://schemas.microsoft.com/office/powerpoint/2010/main" val="1441457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a:t>
            </a:r>
            <a:r>
              <a:rPr lang="en-US" dirty="0"/>
              <a:t>m</a:t>
            </a:r>
            <a:r>
              <a:rPr lang="en-US" dirty="0" smtClean="0"/>
              <a:t>emory </a:t>
            </a:r>
            <a:r>
              <a:rPr lang="en-US" dirty="0"/>
              <a:t>s</a:t>
            </a:r>
            <a:r>
              <a:rPr lang="en-US" dirty="0" smtClean="0"/>
              <a:t>ystems</a:t>
            </a:r>
            <a:endParaRPr lang="en-US" dirty="0"/>
          </a:p>
        </p:txBody>
      </p:sp>
      <p:sp>
        <p:nvSpPr>
          <p:cNvPr id="3" name="Content Placeholder 2"/>
          <p:cNvSpPr>
            <a:spLocks noGrp="1"/>
          </p:cNvSpPr>
          <p:nvPr>
            <p:ph idx="1"/>
          </p:nvPr>
        </p:nvSpPr>
        <p:spPr>
          <a:xfrm>
            <a:off x="480447" y="968642"/>
            <a:ext cx="10011906" cy="4843221"/>
          </a:xfrm>
        </p:spPr>
        <p:txBody>
          <a:bodyPr anchor="t"/>
          <a:lstStyle/>
          <a:p>
            <a:pPr marL="0" indent="0" algn="ctr">
              <a:buNone/>
            </a:pPr>
            <a:r>
              <a:rPr lang="en-US" dirty="0" smtClean="0"/>
              <a:t>Found everywhere: supercomputers, data-centers, cloud-services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sz="800" b="1" i="1" dirty="0" smtClean="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2</a:t>
            </a:fld>
            <a:endParaRPr lang="en-US" dirty="0"/>
          </a:p>
        </p:txBody>
      </p:sp>
      <p:grpSp>
        <p:nvGrpSpPr>
          <p:cNvPr id="20" name="Group 19"/>
          <p:cNvGrpSpPr/>
          <p:nvPr/>
        </p:nvGrpSpPr>
        <p:grpSpPr>
          <a:xfrm>
            <a:off x="2597991" y="1715637"/>
            <a:ext cx="1944128" cy="2310643"/>
            <a:chOff x="7833375" y="2181347"/>
            <a:chExt cx="2658978" cy="3160260"/>
          </a:xfrm>
        </p:grpSpPr>
        <p:pic>
          <p:nvPicPr>
            <p:cNvPr id="11" name="Picture 10"/>
            <p:cNvPicPr>
              <a:picLocks noChangeAspect="1"/>
            </p:cNvPicPr>
            <p:nvPr/>
          </p:nvPicPr>
          <p:blipFill>
            <a:blip r:embed="rId3"/>
            <a:stretch>
              <a:fillRect/>
            </a:stretch>
          </p:blipFill>
          <p:spPr>
            <a:xfrm>
              <a:off x="8097236" y="3929887"/>
              <a:ext cx="1912172" cy="1411720"/>
            </a:xfrm>
            <a:prstGeom prst="rect">
              <a:avLst/>
            </a:prstGeom>
          </p:spPr>
        </p:pic>
        <p:sp>
          <p:nvSpPr>
            <p:cNvPr id="12" name="TextBox 11"/>
            <p:cNvSpPr txBox="1"/>
            <p:nvPr/>
          </p:nvSpPr>
          <p:spPr>
            <a:xfrm>
              <a:off x="8790050" y="2986227"/>
              <a:ext cx="526544" cy="830996"/>
            </a:xfrm>
            <a:prstGeom prst="rect">
              <a:avLst/>
            </a:prstGeom>
            <a:noFill/>
          </p:spPr>
          <p:txBody>
            <a:bodyPr wrap="square" rtlCol="0">
              <a:spAutoFit/>
            </a:bodyPr>
            <a:lstStyle/>
            <a:p>
              <a:r>
                <a:rPr lang="en-US" sz="4800" b="1" dirty="0" smtClean="0"/>
                <a:t>+</a:t>
              </a:r>
              <a:endParaRPr lang="en-US" sz="4800" b="1" dirty="0"/>
            </a:p>
          </p:txBody>
        </p:sp>
        <p:pic>
          <p:nvPicPr>
            <p:cNvPr id="13" name="Picture 12"/>
            <p:cNvPicPr>
              <a:picLocks noChangeAspect="1"/>
            </p:cNvPicPr>
            <p:nvPr/>
          </p:nvPicPr>
          <p:blipFill>
            <a:blip r:embed="rId4"/>
            <a:stretch>
              <a:fillRect/>
            </a:stretch>
          </p:blipFill>
          <p:spPr>
            <a:xfrm>
              <a:off x="7833375" y="2181347"/>
              <a:ext cx="2658978" cy="1244319"/>
            </a:xfrm>
            <a:prstGeom prst="rect">
              <a:avLst/>
            </a:prstGeom>
          </p:spPr>
        </p:pic>
      </p:grpSp>
      <p:grpSp>
        <p:nvGrpSpPr>
          <p:cNvPr id="23" name="Group 22"/>
          <p:cNvGrpSpPr/>
          <p:nvPr/>
        </p:nvGrpSpPr>
        <p:grpSpPr>
          <a:xfrm>
            <a:off x="6072335" y="2334202"/>
            <a:ext cx="3718818" cy="2877559"/>
            <a:chOff x="480447" y="3865121"/>
            <a:chExt cx="3718818" cy="2877559"/>
          </a:xfrm>
        </p:grpSpPr>
        <p:pic>
          <p:nvPicPr>
            <p:cNvPr id="7" name="Picture 6"/>
            <p:cNvPicPr>
              <a:picLocks noChangeAspect="1"/>
            </p:cNvPicPr>
            <p:nvPr/>
          </p:nvPicPr>
          <p:blipFill>
            <a:blip r:embed="rId5"/>
            <a:stretch>
              <a:fillRect/>
            </a:stretch>
          </p:blipFill>
          <p:spPr>
            <a:xfrm>
              <a:off x="2134891" y="3865121"/>
              <a:ext cx="1927940" cy="722978"/>
            </a:xfrm>
            <a:prstGeom prst="rect">
              <a:avLst/>
            </a:prstGeom>
          </p:spPr>
        </p:pic>
        <p:pic>
          <p:nvPicPr>
            <p:cNvPr id="8" name="Picture 7"/>
            <p:cNvPicPr>
              <a:picLocks noChangeAspect="1"/>
            </p:cNvPicPr>
            <p:nvPr/>
          </p:nvPicPr>
          <p:blipFill>
            <a:blip r:embed="rId6"/>
            <a:stretch>
              <a:fillRect/>
            </a:stretch>
          </p:blipFill>
          <p:spPr>
            <a:xfrm>
              <a:off x="480447" y="4628331"/>
              <a:ext cx="2179065" cy="819328"/>
            </a:xfrm>
            <a:prstGeom prst="rect">
              <a:avLst/>
            </a:prstGeom>
          </p:spPr>
        </p:pic>
        <p:pic>
          <p:nvPicPr>
            <p:cNvPr id="18" name="Picture 17"/>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644785" y="5188200"/>
              <a:ext cx="1554480" cy="1554480"/>
            </a:xfrm>
            <a:prstGeom prst="rect">
              <a:avLst/>
            </a:prstGeom>
          </p:spPr>
        </p:pic>
      </p:grpSp>
      <p:grpSp>
        <p:nvGrpSpPr>
          <p:cNvPr id="24" name="Group 23"/>
          <p:cNvGrpSpPr/>
          <p:nvPr/>
        </p:nvGrpSpPr>
        <p:grpSpPr>
          <a:xfrm>
            <a:off x="1707012" y="4293320"/>
            <a:ext cx="4268325" cy="1477639"/>
            <a:chOff x="6336162" y="4334224"/>
            <a:chExt cx="4268325" cy="1477639"/>
          </a:xfrm>
        </p:grpSpPr>
        <p:pic>
          <p:nvPicPr>
            <p:cNvPr id="21" name="Picture 20"/>
            <p:cNvPicPr>
              <a:picLocks noChangeAspect="1"/>
            </p:cNvPicPr>
            <p:nvPr/>
          </p:nvPicPr>
          <p:blipFill>
            <a:blip r:embed="rId9"/>
            <a:stretch>
              <a:fillRect/>
            </a:stretch>
          </p:blipFill>
          <p:spPr>
            <a:xfrm>
              <a:off x="6336162" y="4416605"/>
              <a:ext cx="1242779" cy="1242779"/>
            </a:xfrm>
            <a:prstGeom prst="rect">
              <a:avLst/>
            </a:prstGeom>
          </p:spPr>
        </p:pic>
        <p:pic>
          <p:nvPicPr>
            <p:cNvPr id="22" name="Picture 21"/>
            <p:cNvPicPr>
              <a:picLocks noChangeAspect="1"/>
            </p:cNvPicPr>
            <p:nvPr/>
          </p:nvPicPr>
          <p:blipFill>
            <a:blip r:embed="rId10"/>
            <a:stretch>
              <a:fillRect/>
            </a:stretch>
          </p:blipFill>
          <p:spPr>
            <a:xfrm>
              <a:off x="7739921" y="4334224"/>
              <a:ext cx="2864566" cy="1477639"/>
            </a:xfrm>
            <a:prstGeom prst="rect">
              <a:avLst/>
            </a:prstGeom>
          </p:spPr>
        </p:pic>
      </p:grpSp>
    </p:spTree>
    <p:extLst>
      <p:ext uri="{BB962C8B-B14F-4D97-AF65-F5344CB8AC3E}">
        <p14:creationId xmlns:p14="http://schemas.microsoft.com/office/powerpoint/2010/main" val="1351960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High-memory instances in cloud</a:t>
            </a:r>
            <a:endParaRPr lang="en-US" dirty="0"/>
          </a:p>
        </p:txBody>
      </p:sp>
      <p:pic>
        <p:nvPicPr>
          <p:cNvPr id="6" name="Content Placeholder 5"/>
          <p:cNvPicPr>
            <a:picLocks noGrp="1" noChangeAspect="1"/>
          </p:cNvPicPr>
          <p:nvPr>
            <p:ph idx="1"/>
          </p:nvPr>
        </p:nvPicPr>
        <p:blipFill>
          <a:blip r:embed="rId3"/>
          <a:stretch>
            <a:fillRect/>
          </a:stretch>
        </p:blipFill>
        <p:spPr>
          <a:xfrm>
            <a:off x="4749458" y="1057366"/>
            <a:ext cx="6037425" cy="3396399"/>
          </a:xfrm>
          <a:prstGeom prst="rect">
            <a:avLst/>
          </a:prstGeom>
        </p:spPr>
      </p:pic>
      <p:sp>
        <p:nvSpPr>
          <p:cNvPr id="4" name="Slide Number Placeholder 3"/>
          <p:cNvSpPr>
            <a:spLocks noGrp="1"/>
          </p:cNvSpPr>
          <p:nvPr>
            <p:ph type="sldNum" sz="quarter" idx="4"/>
          </p:nvPr>
        </p:nvSpPr>
        <p:spPr/>
        <p:txBody>
          <a:bodyPr/>
          <a:lstStyle/>
          <a:p>
            <a:fld id="{24EAD923-3004-4A31-84C7-9B440B785588}" type="slidenum">
              <a:rPr lang="en-US" smtClean="0"/>
              <a:pPr/>
              <a:t>20</a:t>
            </a:fld>
            <a:endParaRPr lang="en-US" dirty="0"/>
          </a:p>
        </p:txBody>
      </p:sp>
      <p:pic>
        <p:nvPicPr>
          <p:cNvPr id="5" name="Picture 4"/>
          <p:cNvPicPr>
            <a:picLocks noChangeAspect="1"/>
          </p:cNvPicPr>
          <p:nvPr/>
        </p:nvPicPr>
        <p:blipFill>
          <a:blip r:embed="rId4"/>
          <a:stretch>
            <a:fillRect/>
          </a:stretch>
        </p:blipFill>
        <p:spPr>
          <a:xfrm>
            <a:off x="130854" y="1057366"/>
            <a:ext cx="4618604" cy="4064135"/>
          </a:xfrm>
          <a:prstGeom prst="rect">
            <a:avLst/>
          </a:prstGeom>
        </p:spPr>
      </p:pic>
      <p:sp>
        <p:nvSpPr>
          <p:cNvPr id="7" name="TextBox 6"/>
          <p:cNvSpPr txBox="1"/>
          <p:nvPr/>
        </p:nvSpPr>
        <p:spPr>
          <a:xfrm>
            <a:off x="8245365" y="4440440"/>
            <a:ext cx="2396359" cy="307777"/>
          </a:xfrm>
          <a:prstGeom prst="rect">
            <a:avLst/>
          </a:prstGeom>
          <a:noFill/>
        </p:spPr>
        <p:txBody>
          <a:bodyPr wrap="square" rtlCol="0">
            <a:spAutoFit/>
          </a:bodyPr>
          <a:lstStyle/>
          <a:p>
            <a:pPr algn="ctr"/>
            <a:r>
              <a:rPr lang="en-US" sz="1400" smtClean="0">
                <a:latin typeface="Calibri" charset="0"/>
                <a:ea typeface="Calibri" charset="0"/>
                <a:cs typeface="Calibri" charset="0"/>
              </a:rPr>
              <a:t>Online accessed: Feb 12, 2017</a:t>
            </a:r>
            <a:endParaRPr lang="en-US" sz="1400">
              <a:latin typeface="Calibri" charset="0"/>
              <a:ea typeface="Calibri" charset="0"/>
              <a:cs typeface="Calibri" charset="0"/>
            </a:endParaRPr>
          </a:p>
        </p:txBody>
      </p:sp>
      <p:sp>
        <p:nvSpPr>
          <p:cNvPr id="8" name="Content Placeholder 2"/>
          <p:cNvSpPr txBox="1">
            <a:spLocks/>
          </p:cNvSpPr>
          <p:nvPr/>
        </p:nvSpPr>
        <p:spPr>
          <a:xfrm>
            <a:off x="0" y="5443035"/>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2x-10x more expensive than standard instance</a:t>
            </a:r>
          </a:p>
        </p:txBody>
      </p:sp>
    </p:spTree>
    <p:extLst>
      <p:ext uri="{BB962C8B-B14F-4D97-AF65-F5344CB8AC3E}">
        <p14:creationId xmlns:p14="http://schemas.microsoft.com/office/powerpoint/2010/main" val="910165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21</a:t>
            </a:fld>
            <a:endParaRPr lang="en-US" dirty="0"/>
          </a:p>
        </p:txBody>
      </p:sp>
      <p:grpSp>
        <p:nvGrpSpPr>
          <p:cNvPr id="6" name="Group 5"/>
          <p:cNvGrpSpPr/>
          <p:nvPr/>
        </p:nvGrpSpPr>
        <p:grpSpPr>
          <a:xfrm>
            <a:off x="1830499" y="2433008"/>
            <a:ext cx="1844343" cy="2901939"/>
            <a:chOff x="1913629" y="2433008"/>
            <a:chExt cx="1844343" cy="2901939"/>
          </a:xfrm>
        </p:grpSpPr>
        <p:sp>
          <p:nvSpPr>
            <p:cNvPr id="36" name="Rounded Rectangle 35"/>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2485037" y="435851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0" name="Rounded Rectangle 3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1" name="Rounded Rectangle 4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2" name="Rounded Rectangle 4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sp>
          <p:nvSpPr>
            <p:cNvPr id="4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aphicFrame>
        <p:nvGraphicFramePr>
          <p:cNvPr id="55" name="Table 54"/>
          <p:cNvGraphicFramePr>
            <a:graphicFrameLocks noGrp="1"/>
          </p:cNvGraphicFramePr>
          <p:nvPr>
            <p:extLst>
              <p:ext uri="{D42A27DB-BD31-4B8C-83A1-F6EECF244321}">
                <p14:modId xmlns:p14="http://schemas.microsoft.com/office/powerpoint/2010/main" val="904140433"/>
              </p:ext>
            </p:extLst>
          </p:nvPr>
        </p:nvGraphicFramePr>
        <p:xfrm>
          <a:off x="1414220" y="852408"/>
          <a:ext cx="8144359" cy="149352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32969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22</a:t>
            </a:fld>
            <a:endParaRPr lang="en-US" dirty="0"/>
          </a:p>
        </p:txBody>
      </p:sp>
      <p:grpSp>
        <p:nvGrpSpPr>
          <p:cNvPr id="43" name="Shape 186"/>
          <p:cNvGrpSpPr/>
          <p:nvPr/>
        </p:nvGrpSpPr>
        <p:grpSpPr>
          <a:xfrm>
            <a:off x="3794629" y="4550730"/>
            <a:ext cx="3528703" cy="670055"/>
            <a:chOff x="53189" y="4922037"/>
            <a:chExt cx="3920781" cy="744503"/>
          </a:xfrm>
        </p:grpSpPr>
        <p:sp>
          <p:nvSpPr>
            <p:cNvPr id="44" name="Shape 187"/>
            <p:cNvSpPr/>
            <p:nvPr/>
          </p:nvSpPr>
          <p:spPr>
            <a:xfrm>
              <a:off x="53189" y="4939567"/>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5" name="Shape 188"/>
            <p:cNvSpPr txBox="1"/>
            <p:nvPr/>
          </p:nvSpPr>
          <p:spPr>
            <a:xfrm>
              <a:off x="253548" y="4922037"/>
              <a:ext cx="3720422" cy="28896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a:latin typeface="Calibri"/>
                  <a:ea typeface="Calibri"/>
                  <a:cs typeface="Calibri"/>
                  <a:sym typeface="Calibri"/>
                </a:rPr>
                <a:t>hot </a:t>
              </a:r>
              <a:r>
                <a:rPr lang="en-US" smtClean="0">
                  <a:latin typeface="Calibri"/>
                  <a:ea typeface="Calibri"/>
                  <a:cs typeface="Calibri"/>
                  <a:sym typeface="Calibri"/>
                </a:rPr>
                <a:t>data (frequently </a:t>
              </a:r>
              <a:r>
                <a:rPr lang="en-US" dirty="0" smtClean="0">
                  <a:latin typeface="Calibri"/>
                  <a:ea typeface="Calibri"/>
                  <a:cs typeface="Calibri"/>
                  <a:sym typeface="Calibri"/>
                </a:rPr>
                <a:t>accessed)</a:t>
              </a:r>
              <a:endParaRPr lang="en-US" dirty="0">
                <a:latin typeface="Calibri"/>
                <a:ea typeface="Calibri"/>
                <a:cs typeface="Calibri"/>
                <a:sym typeface="Calibri"/>
              </a:endParaRPr>
            </a:p>
          </p:txBody>
        </p:sp>
        <p:sp>
          <p:nvSpPr>
            <p:cNvPr id="46" name="Shape 189"/>
            <p:cNvSpPr/>
            <p:nvPr/>
          </p:nvSpPr>
          <p:spPr>
            <a:xfrm>
              <a:off x="53189" y="5367875"/>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7" name="Shape 190"/>
            <p:cNvSpPr txBox="1"/>
            <p:nvPr/>
          </p:nvSpPr>
          <p:spPr>
            <a:xfrm>
              <a:off x="226783" y="5295851"/>
              <a:ext cx="3727156" cy="370689"/>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dirty="0">
                  <a:latin typeface="Calibri"/>
                  <a:ea typeface="Calibri"/>
                  <a:cs typeface="Calibri"/>
                  <a:sym typeface="Calibri"/>
                </a:rPr>
                <a:t>cold </a:t>
              </a:r>
              <a:r>
                <a:rPr lang="en-US" dirty="0" smtClean="0">
                  <a:latin typeface="Calibri"/>
                  <a:ea typeface="Calibri"/>
                  <a:cs typeface="Calibri"/>
                  <a:sym typeface="Calibri"/>
                </a:rPr>
                <a:t>data (</a:t>
              </a:r>
              <a:r>
                <a:rPr lang="en-US" u="sng" dirty="0" smtClean="0">
                  <a:latin typeface="Calibri"/>
                  <a:ea typeface="Calibri"/>
                  <a:cs typeface="Calibri"/>
                  <a:sym typeface="Calibri"/>
                </a:rPr>
                <a:t>in</a:t>
              </a:r>
              <a:r>
                <a:rPr lang="en-US" dirty="0" smtClean="0">
                  <a:latin typeface="Calibri"/>
                  <a:ea typeface="Calibri"/>
                  <a:cs typeface="Calibri"/>
                  <a:sym typeface="Calibri"/>
                </a:rPr>
                <a:t>frequently accessed)</a:t>
              </a:r>
              <a:endParaRPr lang="en-US" dirty="0">
                <a:latin typeface="Calibri"/>
                <a:ea typeface="Calibri"/>
                <a:cs typeface="Calibri"/>
                <a:sym typeface="Calibri"/>
              </a:endParaRPr>
            </a:p>
          </p:txBody>
        </p:sp>
      </p:grpSp>
      <p:grpSp>
        <p:nvGrpSpPr>
          <p:cNvPr id="5" name="Group 4"/>
          <p:cNvGrpSpPr/>
          <p:nvPr/>
        </p:nvGrpSpPr>
        <p:grpSpPr>
          <a:xfrm>
            <a:off x="1830499" y="2433008"/>
            <a:ext cx="1844343" cy="2901939"/>
            <a:chOff x="533397" y="2981668"/>
            <a:chExt cx="1844343" cy="2901939"/>
          </a:xfrm>
        </p:grpSpPr>
        <p:sp>
          <p:nvSpPr>
            <p:cNvPr id="36" name="Rounded Rectangle 35"/>
            <p:cNvSpPr/>
            <p:nvPr/>
          </p:nvSpPr>
          <p:spPr bwMode="auto">
            <a:xfrm>
              <a:off x="1035992" y="298166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1408788" y="405134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1104805" y="490717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0" name="Rounded Rectangle 39"/>
              <p:cNvSpPr/>
              <p:nvPr/>
            </p:nvSpPr>
            <p:spPr>
              <a:xfrm>
                <a:off x="7221792" y="471030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1" name="Rounded Rectangle 40"/>
              <p:cNvSpPr/>
              <p:nvPr/>
            </p:nvSpPr>
            <p:spPr>
              <a:xfrm>
                <a:off x="7362011" y="4833050"/>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2" name="Rounded Rectangle 41"/>
              <p:cNvSpPr/>
              <p:nvPr/>
            </p:nvSpPr>
            <p:spPr>
              <a:xfrm>
                <a:off x="7500282" y="4955791"/>
                <a:ext cx="1364557" cy="711194"/>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a:latin typeface="Calibri" charset="0"/>
                    <a:ea typeface="Calibri" charset="0"/>
                    <a:cs typeface="Calibri" charset="0"/>
                  </a:rPr>
                  <a:t>DDR</a:t>
                </a:r>
              </a:p>
            </p:txBody>
          </p:sp>
        </p:grpSp>
        <p:sp>
          <p:nvSpPr>
            <p:cNvPr id="48" name="Shape 181"/>
            <p:cNvSpPr txBox="1"/>
            <p:nvPr/>
          </p:nvSpPr>
          <p:spPr>
            <a:xfrm>
              <a:off x="533397" y="425175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49" name="Shape 184"/>
            <p:cNvSpPr/>
            <p:nvPr/>
          </p:nvSpPr>
          <p:spPr>
            <a:xfrm>
              <a:off x="1456606" y="5681781"/>
              <a:ext cx="738171" cy="146728"/>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0" name="Shape 185"/>
            <p:cNvSpPr/>
            <p:nvPr/>
          </p:nvSpPr>
          <p:spPr>
            <a:xfrm flipV="1">
              <a:off x="1172386" y="4951349"/>
              <a:ext cx="763217" cy="4571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1" name="Shape 184"/>
            <p:cNvSpPr/>
            <p:nvPr/>
          </p:nvSpPr>
          <p:spPr>
            <a:xfrm>
              <a:off x="1443238" y="5268339"/>
              <a:ext cx="894907" cy="189543"/>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2" name="Shape 184"/>
            <p:cNvSpPr/>
            <p:nvPr/>
          </p:nvSpPr>
          <p:spPr>
            <a:xfrm rot="16200000">
              <a:off x="1135479" y="5364302"/>
              <a:ext cx="240974" cy="6688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3" name="Shape 185"/>
            <p:cNvSpPr/>
            <p:nvPr/>
          </p:nvSpPr>
          <p:spPr>
            <a:xfrm flipV="1">
              <a:off x="1403689" y="5087999"/>
              <a:ext cx="648931" cy="5360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4" name="Shape 184"/>
            <p:cNvSpPr/>
            <p:nvPr/>
          </p:nvSpPr>
          <p:spPr>
            <a:xfrm flipV="1">
              <a:off x="1791160" y="5156716"/>
              <a:ext cx="240974" cy="54561"/>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grpSp>
      <p:grpSp>
        <p:nvGrpSpPr>
          <p:cNvPr id="30" name="Group 29"/>
          <p:cNvGrpSpPr/>
          <p:nvPr/>
        </p:nvGrpSpPr>
        <p:grpSpPr>
          <a:xfrm>
            <a:off x="4670560" y="3271339"/>
            <a:ext cx="1463701" cy="769546"/>
            <a:chOff x="4670560" y="3728553"/>
            <a:chExt cx="1463701" cy="769546"/>
          </a:xfrm>
        </p:grpSpPr>
        <p:sp>
          <p:nvSpPr>
            <p:cNvPr id="7" name="Right Arrow 6"/>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TextBox 7"/>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grpSp>
        <p:nvGrpSpPr>
          <p:cNvPr id="33" name="Group 32"/>
          <p:cNvGrpSpPr/>
          <p:nvPr/>
        </p:nvGrpSpPr>
        <p:grpSpPr>
          <a:xfrm>
            <a:off x="6760944" y="2433007"/>
            <a:ext cx="3963334" cy="3069608"/>
            <a:chOff x="6760944" y="2433007"/>
            <a:chExt cx="3963334" cy="3069608"/>
          </a:xfrm>
        </p:grpSpPr>
        <p:sp>
          <p:nvSpPr>
            <p:cNvPr id="14" name="Rounded Rectangle 13"/>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5" name="Up-Down Arrow 14"/>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 name="Group 15"/>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grpSp>
          <p:nvGrpSpPr>
            <p:cNvPr id="21" name="Group 20"/>
            <p:cNvGrpSpPr/>
            <p:nvPr/>
          </p:nvGrpSpPr>
          <p:grpSpPr>
            <a:xfrm>
              <a:off x="8387147" y="4388212"/>
              <a:ext cx="1087487" cy="764467"/>
              <a:chOff x="8591220" y="2343752"/>
              <a:chExt cx="1087487" cy="764467"/>
            </a:xfrm>
            <a:solidFill>
              <a:schemeClr val="accent1"/>
            </a:solidFill>
          </p:grpSpPr>
          <p:sp>
            <p:nvSpPr>
              <p:cNvPr id="26" name="Rounded Rectangle 25"/>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dirty="0"/>
              </a:p>
            </p:txBody>
          </p:sp>
          <p:sp>
            <p:nvSpPr>
              <p:cNvPr id="29" name="Rounded Rectangle 28"/>
              <p:cNvSpPr/>
              <p:nvPr/>
            </p:nvSpPr>
            <p:spPr>
              <a:xfrm>
                <a:off x="8712370" y="2464877"/>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sp>
          <p:nvSpPr>
            <p:cNvPr id="34" name="Up-Down Arrow 33"/>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57"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8"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9"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grpSp>
      <p:sp>
        <p:nvSpPr>
          <p:cNvPr id="60"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Mapping cold data to slow memory will free DRAM for other apps</a:t>
            </a:r>
          </a:p>
        </p:txBody>
      </p:sp>
      <p:graphicFrame>
        <p:nvGraphicFramePr>
          <p:cNvPr id="55" name="Table 54"/>
          <p:cNvGraphicFramePr>
            <a:graphicFrameLocks noGrp="1"/>
          </p:cNvGraphicFramePr>
          <p:nvPr>
            <p:extLst>
              <p:ext uri="{D42A27DB-BD31-4B8C-83A1-F6EECF244321}">
                <p14:modId xmlns:p14="http://schemas.microsoft.com/office/powerpoint/2010/main" val="669494671"/>
              </p:ext>
            </p:extLst>
          </p:nvPr>
        </p:nvGraphicFramePr>
        <p:xfrm>
          <a:off x="1414220" y="852408"/>
          <a:ext cx="8144359" cy="149352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503067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23</a:t>
            </a:fld>
            <a:endParaRPr lang="en-US" dirty="0"/>
          </a:p>
        </p:txBody>
      </p:sp>
      <p:sp>
        <p:nvSpPr>
          <p:cNvPr id="34" name="TextBox 33"/>
          <p:cNvSpPr txBox="1"/>
          <p:nvPr/>
        </p:nvSpPr>
        <p:spPr>
          <a:xfrm>
            <a:off x="0" y="721149"/>
            <a:ext cx="10964661" cy="1077218"/>
          </a:xfrm>
          <a:prstGeom prst="rect">
            <a:avLst/>
          </a:prstGeom>
          <a:noFill/>
        </p:spPr>
        <p:txBody>
          <a:bodyPr wrap="square" rtlCol="0">
            <a:spAutoFit/>
          </a:bodyPr>
          <a:lstStyle/>
          <a:p>
            <a:pPr algn="ctr"/>
            <a:r>
              <a:rPr lang="en-US" sz="3200" b="1" u="sng" dirty="0" smtClean="0">
                <a:latin typeface="Calibri" charset="0"/>
                <a:ea typeface="Calibri" charset="0"/>
                <a:cs typeface="Calibri" charset="0"/>
              </a:rPr>
              <a:t>Trade-off</a:t>
            </a:r>
            <a:r>
              <a:rPr lang="en-US" sz="3200" b="1" dirty="0" smtClean="0">
                <a:latin typeface="Calibri" charset="0"/>
                <a:ea typeface="Calibri" charset="0"/>
                <a:cs typeface="Calibri" charset="0"/>
              </a:rPr>
              <a:t>: </a:t>
            </a:r>
          </a:p>
          <a:p>
            <a:pPr algn="ctr"/>
            <a:r>
              <a:rPr lang="en-US" sz="3200" dirty="0" smtClean="0">
                <a:latin typeface="Calibri" charset="0"/>
                <a:ea typeface="Calibri" charset="0"/>
                <a:cs typeface="Calibri" charset="0"/>
              </a:rPr>
              <a:t>Perf loss from slow memory </a:t>
            </a:r>
            <a:r>
              <a:rPr lang="en-US" sz="3200" i="1" dirty="0" smtClean="0">
                <a:latin typeface="Calibri" charset="0"/>
                <a:ea typeface="Calibri" charset="0"/>
                <a:cs typeface="Calibri" charset="0"/>
              </a:rPr>
              <a:t>vs. </a:t>
            </a:r>
            <a:r>
              <a:rPr lang="en-US" sz="3200" dirty="0" smtClean="0">
                <a:latin typeface="Calibri" charset="0"/>
                <a:ea typeface="Calibri" charset="0"/>
                <a:cs typeface="Calibri" charset="0"/>
              </a:rPr>
              <a:t>more machines for same perf</a:t>
            </a:r>
          </a:p>
        </p:txBody>
      </p:sp>
      <p:sp>
        <p:nvSpPr>
          <p:cNvPr id="36" name="Right Arrow 35"/>
          <p:cNvSpPr/>
          <p:nvPr/>
        </p:nvSpPr>
        <p:spPr bwMode="auto">
          <a:xfrm flipV="1">
            <a:off x="1953638" y="3559092"/>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3" name="Group 82"/>
          <p:cNvGrpSpPr/>
          <p:nvPr/>
        </p:nvGrpSpPr>
        <p:grpSpPr>
          <a:xfrm>
            <a:off x="7486265" y="1853442"/>
            <a:ext cx="1324505" cy="1424617"/>
            <a:chOff x="7943466" y="2328419"/>
            <a:chExt cx="1324505" cy="1424617"/>
          </a:xfrm>
        </p:grpSpPr>
        <p:sp>
          <p:nvSpPr>
            <p:cNvPr id="39" name="Rounded Rectangle 38"/>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40" name="Up-Down Arrow 39"/>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41" name="Group 40"/>
            <p:cNvGrpSpPr/>
            <p:nvPr/>
          </p:nvGrpSpPr>
          <p:grpSpPr>
            <a:xfrm>
              <a:off x="7943466" y="3312088"/>
              <a:ext cx="627052" cy="440948"/>
              <a:chOff x="7362011" y="4833054"/>
              <a:chExt cx="1502828" cy="833931"/>
            </a:xfrm>
          </p:grpSpPr>
          <p:sp>
            <p:nvSpPr>
              <p:cNvPr id="52" name="Rounded Rectangle 51"/>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3" name="Rounded Rectangle 52"/>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grpSp>
          <p:nvGrpSpPr>
            <p:cNvPr id="42" name="Group 41"/>
            <p:cNvGrpSpPr/>
            <p:nvPr/>
          </p:nvGrpSpPr>
          <p:grpSpPr>
            <a:xfrm>
              <a:off x="8641007" y="3306185"/>
              <a:ext cx="626964" cy="430592"/>
              <a:chOff x="8591220" y="2343752"/>
              <a:chExt cx="1072602" cy="736653"/>
            </a:xfrm>
            <a:solidFill>
              <a:schemeClr val="accent1"/>
            </a:solidFill>
          </p:grpSpPr>
          <p:sp>
            <p:nvSpPr>
              <p:cNvPr id="48" name="Rounded Rectangle 47"/>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1" name="Rounded Rectangle 50"/>
              <p:cNvSpPr/>
              <p:nvPr/>
            </p:nvSpPr>
            <p:spPr>
              <a:xfrm>
                <a:off x="8697486" y="2437062"/>
                <a:ext cx="966336" cy="643343"/>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43" name="Up-Down Arrow 42"/>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54" name="Group 53"/>
          <p:cNvGrpSpPr/>
          <p:nvPr/>
        </p:nvGrpSpPr>
        <p:grpSpPr>
          <a:xfrm>
            <a:off x="111201" y="1826688"/>
            <a:ext cx="1844343" cy="2901939"/>
            <a:chOff x="1913629" y="2433008"/>
            <a:chExt cx="1844343" cy="2901939"/>
          </a:xfrm>
        </p:grpSpPr>
        <p:sp>
          <p:nvSpPr>
            <p:cNvPr id="55" name="Rounded Rectangle 54"/>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56" name="Up-Down Arrow 55"/>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7" name="Group 56"/>
            <p:cNvGrpSpPr/>
            <p:nvPr/>
          </p:nvGrpSpPr>
          <p:grpSpPr>
            <a:xfrm>
              <a:off x="2485037" y="4358513"/>
              <a:ext cx="1272935" cy="976434"/>
              <a:chOff x="7081573" y="4587569"/>
              <a:chExt cx="1783266" cy="1079416"/>
            </a:xfrm>
            <a:solidFill>
              <a:srgbClr val="EBBAA4"/>
            </a:solidFill>
          </p:grpSpPr>
          <p:sp>
            <p:nvSpPr>
              <p:cNvPr id="59" name="Rounded Rectangle 5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0" name="Rounded Rectangle 5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1" name="Rounded Rectangle 6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2" name="Rounded Rectangle 6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sp>
          <p:nvSpPr>
            <p:cNvPr id="5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pSp>
        <p:nvGrpSpPr>
          <p:cNvPr id="82" name="Group 81"/>
          <p:cNvGrpSpPr/>
          <p:nvPr/>
        </p:nvGrpSpPr>
        <p:grpSpPr>
          <a:xfrm>
            <a:off x="2648769" y="5040571"/>
            <a:ext cx="4465349" cy="474365"/>
            <a:chOff x="2566457" y="5337428"/>
            <a:chExt cx="4728872" cy="474365"/>
          </a:xfrm>
        </p:grpSpPr>
        <p:sp>
          <p:nvSpPr>
            <p:cNvPr id="77" name="TextBox 76"/>
            <p:cNvSpPr txBox="1"/>
            <p:nvPr/>
          </p:nvSpPr>
          <p:spPr>
            <a:xfrm>
              <a:off x="2566457" y="5343573"/>
              <a:ext cx="3608726" cy="461665"/>
            </a:xfrm>
            <a:prstGeom prst="rect">
              <a:avLst/>
            </a:prstGeom>
            <a:noFill/>
          </p:spPr>
          <p:txBody>
            <a:bodyPr wrap="square" rtlCol="0">
              <a:spAutoFit/>
            </a:bodyPr>
            <a:lstStyle/>
            <a:p>
              <a:r>
                <a:rPr lang="en-US" sz="2200" dirty="0" smtClean="0">
                  <a:latin typeface="Calibri" charset="0"/>
                  <a:ea typeface="Calibri" charset="0"/>
                  <a:cs typeface="Calibri" charset="0"/>
                </a:rPr>
                <a:t>             Savings  </a:t>
              </a:r>
              <a:r>
                <a:rPr lang="en-US" sz="2400" dirty="0" smtClean="0">
                  <a:latin typeface="Calibri" charset="0"/>
                  <a:ea typeface="Calibri" charset="0"/>
                  <a:cs typeface="Calibri" charset="0"/>
                </a:rPr>
                <a:t>=</a:t>
              </a:r>
              <a:r>
                <a:rPr lang="en-US" sz="2200" dirty="0" smtClean="0">
                  <a:latin typeface="Calibri" charset="0"/>
                  <a:ea typeface="Calibri" charset="0"/>
                  <a:cs typeface="Calibri" charset="0"/>
                </a:rPr>
                <a:t>   30% * </a:t>
              </a:r>
            </a:p>
          </p:txBody>
        </p:sp>
        <p:grpSp>
          <p:nvGrpSpPr>
            <p:cNvPr id="78" name="Group 77"/>
            <p:cNvGrpSpPr/>
            <p:nvPr/>
          </p:nvGrpSpPr>
          <p:grpSpPr>
            <a:xfrm>
              <a:off x="5616698" y="5337428"/>
              <a:ext cx="1678631" cy="474365"/>
              <a:chOff x="4902414" y="1345462"/>
              <a:chExt cx="1678631" cy="474365"/>
            </a:xfrm>
          </p:grpSpPr>
          <p:sp>
            <p:nvSpPr>
              <p:cNvPr id="79" name="Rounded Rectangle 78"/>
              <p:cNvSpPr/>
              <p:nvPr/>
            </p:nvSpPr>
            <p:spPr>
              <a:xfrm>
                <a:off x="5271160" y="1437634"/>
                <a:ext cx="966337" cy="32266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sp>
            <p:nvSpPr>
              <p:cNvPr id="80" name="TextBox 79"/>
              <p:cNvSpPr txBox="1"/>
              <p:nvPr/>
            </p:nvSpPr>
            <p:spPr>
              <a:xfrm>
                <a:off x="4902414" y="1358162"/>
                <a:ext cx="862765" cy="461665"/>
              </a:xfrm>
              <a:prstGeom prst="rect">
                <a:avLst/>
              </a:prstGeom>
              <a:noFill/>
            </p:spPr>
            <p:txBody>
              <a:bodyPr wrap="square" rtlCol="0">
                <a:spAutoFit/>
              </a:bodyPr>
              <a:lstStyle/>
              <a:p>
                <a:r>
                  <a:rPr lang="en-US" sz="2400" dirty="0" smtClean="0">
                    <a:latin typeface="Calibri" charset="0"/>
                    <a:ea typeface="Calibri" charset="0"/>
                    <a:cs typeface="Calibri" charset="0"/>
                  </a:rPr>
                  <a:t>$(</a:t>
                </a:r>
                <a:endParaRPr lang="en-US" sz="2400" dirty="0">
                  <a:latin typeface="Calibri" charset="0"/>
                  <a:ea typeface="Calibri" charset="0"/>
                  <a:cs typeface="Calibri" charset="0"/>
                </a:endParaRPr>
              </a:p>
            </p:txBody>
          </p:sp>
          <p:sp>
            <p:nvSpPr>
              <p:cNvPr id="81" name="TextBox 80"/>
              <p:cNvSpPr txBox="1"/>
              <p:nvPr/>
            </p:nvSpPr>
            <p:spPr>
              <a:xfrm>
                <a:off x="6174380" y="1345462"/>
                <a:ext cx="406665" cy="461665"/>
              </a:xfrm>
              <a:prstGeom prst="rect">
                <a:avLst/>
              </a:prstGeom>
              <a:noFill/>
            </p:spPr>
            <p:txBody>
              <a:bodyPr wrap="square" rtlCol="0">
                <a:spAutoFit/>
              </a:bodyPr>
              <a:lstStyle/>
              <a:p>
                <a:r>
                  <a:rPr lang="en-US" sz="2400" dirty="0">
                    <a:latin typeface="Calibri" charset="0"/>
                    <a:ea typeface="Calibri" charset="0"/>
                    <a:cs typeface="Calibri" charset="0"/>
                  </a:rPr>
                  <a:t>)</a:t>
                </a:r>
              </a:p>
            </p:txBody>
          </p:sp>
        </p:grpSp>
      </p:grpSp>
      <p:sp>
        <p:nvSpPr>
          <p:cNvPr id="109"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Tight slowdown budget, we configure tolerable slowdown to 3%</a:t>
            </a:r>
            <a:endParaRPr lang="en-US" sz="3000" b="1" dirty="0">
              <a:solidFill>
                <a:srgbClr val="FF0000"/>
              </a:solidFill>
              <a:latin typeface="Calibri"/>
              <a:ea typeface="Calibri"/>
              <a:cs typeface="Calibri"/>
              <a:sym typeface="Calibri"/>
            </a:endParaRPr>
          </a:p>
        </p:txBody>
      </p:sp>
      <p:sp>
        <p:nvSpPr>
          <p:cNvPr id="110" name="TextBox 109"/>
          <p:cNvSpPr txBox="1"/>
          <p:nvPr/>
        </p:nvSpPr>
        <p:spPr>
          <a:xfrm>
            <a:off x="7266616" y="5102138"/>
            <a:ext cx="3812346" cy="430887"/>
          </a:xfrm>
          <a:prstGeom prst="rect">
            <a:avLst/>
          </a:prstGeom>
          <a:noFill/>
        </p:spPr>
        <p:txBody>
          <a:bodyPr wrap="square" rtlCol="0">
            <a:spAutoFit/>
          </a:bodyPr>
          <a:lstStyle/>
          <a:p>
            <a:pPr algn="ctr"/>
            <a:r>
              <a:rPr lang="en-US" sz="2200" dirty="0">
                <a:latin typeface="Calibri" charset="0"/>
                <a:ea typeface="Calibri" charset="0"/>
                <a:cs typeface="Calibri" charset="0"/>
              </a:rPr>
              <a:t>T</a:t>
            </a:r>
            <a:r>
              <a:rPr lang="en-US" sz="2200" dirty="0" smtClean="0">
                <a:latin typeface="Calibri" charset="0"/>
                <a:ea typeface="Calibri" charset="0"/>
                <a:cs typeface="Calibri" charset="0"/>
              </a:rPr>
              <a:t>o make up </a:t>
            </a:r>
            <a:r>
              <a:rPr lang="en-US" sz="2200" smtClean="0">
                <a:latin typeface="Calibri" charset="0"/>
                <a:ea typeface="Calibri" charset="0"/>
                <a:cs typeface="Calibri" charset="0"/>
              </a:rPr>
              <a:t>for perf. </a:t>
            </a:r>
            <a:r>
              <a:rPr lang="en-US" sz="2200" dirty="0" smtClean="0">
                <a:latin typeface="Calibri" charset="0"/>
                <a:ea typeface="Calibri" charset="0"/>
                <a:cs typeface="Calibri" charset="0"/>
              </a:rPr>
              <a:t>loss</a:t>
            </a:r>
          </a:p>
        </p:txBody>
      </p:sp>
      <p:sp>
        <p:nvSpPr>
          <p:cNvPr id="111" name="TextBox 110"/>
          <p:cNvSpPr txBox="1"/>
          <p:nvPr/>
        </p:nvSpPr>
        <p:spPr>
          <a:xfrm>
            <a:off x="6617056" y="2891224"/>
            <a:ext cx="423214" cy="707886"/>
          </a:xfrm>
          <a:prstGeom prst="rect">
            <a:avLst/>
          </a:prstGeom>
          <a:noFill/>
        </p:spPr>
        <p:txBody>
          <a:bodyPr wrap="square" rtlCol="0">
            <a:spAutoFit/>
          </a:bodyPr>
          <a:lstStyle/>
          <a:p>
            <a:r>
              <a:rPr lang="en-US" sz="4000" smtClean="0">
                <a:latin typeface="Calibri" charset="0"/>
                <a:ea typeface="Calibri" charset="0"/>
                <a:cs typeface="Calibri" charset="0"/>
              </a:rPr>
              <a:t>+</a:t>
            </a:r>
            <a:endParaRPr lang="en-US" sz="4000" dirty="0" smtClean="0">
              <a:latin typeface="Calibri" charset="0"/>
              <a:ea typeface="Calibri" charset="0"/>
              <a:cs typeface="Calibri" charset="0"/>
            </a:endParaRPr>
          </a:p>
        </p:txBody>
      </p:sp>
      <p:grpSp>
        <p:nvGrpSpPr>
          <p:cNvPr id="120" name="Group 119"/>
          <p:cNvGrpSpPr/>
          <p:nvPr/>
        </p:nvGrpSpPr>
        <p:grpSpPr>
          <a:xfrm>
            <a:off x="3255241" y="1823455"/>
            <a:ext cx="3925234" cy="3031508"/>
            <a:chOff x="3255241" y="1823455"/>
            <a:chExt cx="3925234" cy="3031508"/>
          </a:xfrm>
        </p:grpSpPr>
        <p:grpSp>
          <p:nvGrpSpPr>
            <p:cNvPr id="5" name="Group 4"/>
            <p:cNvGrpSpPr/>
            <p:nvPr/>
          </p:nvGrpSpPr>
          <p:grpSpPr>
            <a:xfrm>
              <a:off x="3255241" y="1823455"/>
              <a:ext cx="3925234" cy="3031508"/>
              <a:chOff x="6760944" y="2433007"/>
              <a:chExt cx="3925234" cy="3031508"/>
            </a:xfrm>
          </p:grpSpPr>
          <p:sp>
            <p:nvSpPr>
              <p:cNvPr id="6" name="Rounded Rectangle 5"/>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7" name="Up-Down Arrow 6"/>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 name="Group 7"/>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sp>
            <p:nvSpPr>
              <p:cNvPr id="10" name="Up-Down Arrow 9"/>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12"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dirty="0">
                    <a:solidFill>
                      <a:srgbClr val="000000"/>
                    </a:solidFill>
                    <a:latin typeface="Calibri"/>
                    <a:ea typeface="Calibri"/>
                    <a:cs typeface="Calibri"/>
                    <a:sym typeface="Calibri"/>
                  </a:rPr>
                  <a:t>50-100ns</a:t>
                </a:r>
              </a:p>
            </p:txBody>
          </p:sp>
          <p:sp>
            <p:nvSpPr>
              <p:cNvPr id="13" name="TextBox 62"/>
              <p:cNvSpPr txBox="1">
                <a:spLocks noChangeArrowheads="1"/>
              </p:cNvSpPr>
              <p:nvPr/>
            </p:nvSpPr>
            <p:spPr bwMode="auto">
              <a:xfrm>
                <a:off x="6985548" y="51259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14" name="TextBox 62"/>
              <p:cNvSpPr txBox="1">
                <a:spLocks noChangeArrowheads="1"/>
              </p:cNvSpPr>
              <p:nvPr/>
            </p:nvSpPr>
            <p:spPr bwMode="auto">
              <a:xfrm>
                <a:off x="8210356" y="51175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grpSp>
        <p:grpSp>
          <p:nvGrpSpPr>
            <p:cNvPr id="119" name="Group 118"/>
            <p:cNvGrpSpPr/>
            <p:nvPr/>
          </p:nvGrpSpPr>
          <p:grpSpPr>
            <a:xfrm>
              <a:off x="4834037" y="3795715"/>
              <a:ext cx="1087487" cy="764467"/>
              <a:chOff x="4834037" y="3795715"/>
              <a:chExt cx="1087487" cy="764467"/>
            </a:xfrm>
          </p:grpSpPr>
          <p:sp>
            <p:nvSpPr>
              <p:cNvPr id="112" name="Rounded Rectangle 111"/>
              <p:cNvSpPr/>
              <p:nvPr/>
            </p:nvSpPr>
            <p:spPr>
              <a:xfrm>
                <a:off x="4834037" y="3795715"/>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dirty="0"/>
              </a:p>
            </p:txBody>
          </p:sp>
          <p:sp>
            <p:nvSpPr>
              <p:cNvPr id="113" name="Rounded Rectangle 112"/>
              <p:cNvSpPr/>
              <p:nvPr/>
            </p:nvSpPr>
            <p:spPr>
              <a:xfrm>
                <a:off x="4955187" y="3916840"/>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grpSp>
      <p:grpSp>
        <p:nvGrpSpPr>
          <p:cNvPr id="121" name="Group 120"/>
          <p:cNvGrpSpPr/>
          <p:nvPr/>
        </p:nvGrpSpPr>
        <p:grpSpPr>
          <a:xfrm>
            <a:off x="9098908" y="1848011"/>
            <a:ext cx="1325252" cy="1424617"/>
            <a:chOff x="9098908" y="1848011"/>
            <a:chExt cx="1325252" cy="1424617"/>
          </a:xfrm>
        </p:grpSpPr>
        <p:grpSp>
          <p:nvGrpSpPr>
            <p:cNvPr id="84" name="Group 83"/>
            <p:cNvGrpSpPr/>
            <p:nvPr/>
          </p:nvGrpSpPr>
          <p:grpSpPr>
            <a:xfrm>
              <a:off x="9098908" y="1848011"/>
              <a:ext cx="840548" cy="1424617"/>
              <a:chOff x="7943466" y="2328419"/>
              <a:chExt cx="840548" cy="1424617"/>
            </a:xfrm>
          </p:grpSpPr>
          <p:sp>
            <p:nvSpPr>
              <p:cNvPr id="85" name="Rounded Rectangle 84"/>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86" name="Up-Down Arrow 85"/>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87" name="Group 86"/>
              <p:cNvGrpSpPr/>
              <p:nvPr/>
            </p:nvGrpSpPr>
            <p:grpSpPr>
              <a:xfrm>
                <a:off x="7943466" y="3312088"/>
                <a:ext cx="627052" cy="440948"/>
                <a:chOff x="7362011" y="4833054"/>
                <a:chExt cx="1502828" cy="833931"/>
              </a:xfrm>
            </p:grpSpPr>
            <p:sp>
              <p:nvSpPr>
                <p:cNvPr id="94" name="Rounded Rectangle 93"/>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95" name="Rounded Rectangle 94"/>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sp>
            <p:nvSpPr>
              <p:cNvPr id="89" name="Up-Down Arrow 88"/>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116" name="Group 115"/>
            <p:cNvGrpSpPr/>
            <p:nvPr/>
          </p:nvGrpSpPr>
          <p:grpSpPr>
            <a:xfrm>
              <a:off x="9797196" y="2836554"/>
              <a:ext cx="626964" cy="430592"/>
              <a:chOff x="10165006" y="3692678"/>
              <a:chExt cx="626964" cy="430592"/>
            </a:xfrm>
          </p:grpSpPr>
          <p:sp>
            <p:nvSpPr>
              <p:cNvPr id="114" name="Rounded Rectangle 113"/>
              <p:cNvSpPr/>
              <p:nvPr/>
            </p:nvSpPr>
            <p:spPr>
              <a:xfrm>
                <a:off x="10165006" y="3692678"/>
                <a:ext cx="510998" cy="3544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15" name="Rounded Rectangle 114"/>
              <p:cNvSpPr/>
              <p:nvPr/>
            </p:nvSpPr>
            <p:spPr>
              <a:xfrm>
                <a:off x="10227121" y="3747220"/>
                <a:ext cx="564849" cy="376050"/>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grpSp>
      <p:grpSp>
        <p:nvGrpSpPr>
          <p:cNvPr id="122" name="Group 121"/>
          <p:cNvGrpSpPr/>
          <p:nvPr/>
        </p:nvGrpSpPr>
        <p:grpSpPr>
          <a:xfrm>
            <a:off x="8356351" y="3544080"/>
            <a:ext cx="1353014" cy="1424617"/>
            <a:chOff x="8356351" y="3544080"/>
            <a:chExt cx="1353014" cy="1424617"/>
          </a:xfrm>
        </p:grpSpPr>
        <p:grpSp>
          <p:nvGrpSpPr>
            <p:cNvPr id="96" name="Group 95"/>
            <p:cNvGrpSpPr/>
            <p:nvPr/>
          </p:nvGrpSpPr>
          <p:grpSpPr>
            <a:xfrm>
              <a:off x="8356351" y="3544080"/>
              <a:ext cx="840548" cy="1424617"/>
              <a:chOff x="7943466" y="2328419"/>
              <a:chExt cx="840548" cy="1424617"/>
            </a:xfrm>
          </p:grpSpPr>
          <p:sp>
            <p:nvSpPr>
              <p:cNvPr id="97" name="Rounded Rectangle 96"/>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98" name="Up-Down Arrow 97"/>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99" name="Group 98"/>
              <p:cNvGrpSpPr/>
              <p:nvPr/>
            </p:nvGrpSpPr>
            <p:grpSpPr>
              <a:xfrm>
                <a:off x="7943466" y="3312088"/>
                <a:ext cx="627052" cy="440948"/>
                <a:chOff x="7362011" y="4833054"/>
                <a:chExt cx="1502828" cy="833931"/>
              </a:xfrm>
            </p:grpSpPr>
            <p:sp>
              <p:nvSpPr>
                <p:cNvPr id="106" name="Rounded Rectangle 105"/>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07" name="Rounded Rectangle 106"/>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sp>
            <p:nvSpPr>
              <p:cNvPr id="101" name="Up-Down Arrow 100"/>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sp>
          <p:nvSpPr>
            <p:cNvPr id="117" name="Rounded Rectangle 116"/>
            <p:cNvSpPr/>
            <p:nvPr/>
          </p:nvSpPr>
          <p:spPr>
            <a:xfrm>
              <a:off x="9082401" y="4523716"/>
              <a:ext cx="510998" cy="3544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18" name="Rounded Rectangle 117"/>
            <p:cNvSpPr/>
            <p:nvPr/>
          </p:nvSpPr>
          <p:spPr>
            <a:xfrm>
              <a:off x="9144516" y="4578258"/>
              <a:ext cx="564849" cy="376050"/>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108" name="Shape 181"/>
          <p:cNvSpPr txBox="1"/>
          <p:nvPr/>
        </p:nvSpPr>
        <p:spPr>
          <a:xfrm>
            <a:off x="6846422" y="1869184"/>
            <a:ext cx="3742748" cy="3448397"/>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30000" b="1" smtClean="0">
                <a:solidFill>
                  <a:srgbClr val="000000"/>
                </a:solidFill>
                <a:latin typeface="Calibri"/>
                <a:ea typeface="Calibri"/>
                <a:cs typeface="Calibri"/>
                <a:sym typeface="Calibri"/>
              </a:rPr>
              <a:t>✕</a:t>
            </a:r>
            <a:endParaRPr lang="en-US" sz="30000" b="1"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33838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9" grpId="0"/>
      <p:bldP spid="110" grpId="0"/>
      <p:bldP spid="111" grpId="0"/>
      <p:bldP spid="10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proposals: 2-tier memory</a:t>
            </a:r>
            <a:endParaRPr lang="en-US" dirty="0"/>
          </a:p>
        </p:txBody>
      </p:sp>
      <p:sp>
        <p:nvSpPr>
          <p:cNvPr id="3" name="Content Placeholder 2"/>
          <p:cNvSpPr>
            <a:spLocks noGrp="1"/>
          </p:cNvSpPr>
          <p:nvPr>
            <p:ph idx="1"/>
          </p:nvPr>
        </p:nvSpPr>
        <p:spPr>
          <a:xfrm>
            <a:off x="381965" y="852408"/>
            <a:ext cx="10208870" cy="4661142"/>
          </a:xfrm>
        </p:spPr>
        <p:txBody>
          <a:bodyPr/>
          <a:lstStyle/>
          <a:p>
            <a:r>
              <a:rPr lang="en-US" dirty="0" smtClean="0"/>
              <a:t>Application guided two-tier memory</a:t>
            </a:r>
            <a:r>
              <a:rPr lang="en-US" sz="1800" dirty="0" smtClean="0"/>
              <a:t> </a:t>
            </a:r>
            <a:r>
              <a:rPr lang="en-US" sz="1600" dirty="0"/>
              <a:t>[</a:t>
            </a:r>
            <a:r>
              <a:rPr lang="en-US" sz="1600" dirty="0" err="1"/>
              <a:t>Dullor</a:t>
            </a:r>
            <a:r>
              <a:rPr lang="en-US" sz="1600" dirty="0"/>
              <a:t> EuroSys’16]</a:t>
            </a:r>
          </a:p>
          <a:p>
            <a:endParaRPr lang="en-US" sz="1000" dirty="0" smtClean="0"/>
          </a:p>
          <a:p>
            <a:r>
              <a:rPr lang="en-US" dirty="0" smtClean="0"/>
              <a:t>SW-managed two-tier memory </a:t>
            </a:r>
            <a:r>
              <a:rPr lang="en-US" sz="1600" dirty="0" smtClean="0"/>
              <a:t>[Lim HPCA’12, </a:t>
            </a:r>
            <a:r>
              <a:rPr lang="en-US" sz="1600" dirty="0" err="1" smtClean="0"/>
              <a:t>AutoNUMA</a:t>
            </a:r>
            <a:r>
              <a:rPr lang="en-US" sz="1600" dirty="0" smtClean="0"/>
              <a:t>]</a:t>
            </a:r>
          </a:p>
          <a:p>
            <a:pPr lvl="1"/>
            <a:endParaRPr lang="en-US" sz="1000" dirty="0" smtClean="0"/>
          </a:p>
          <a:p>
            <a:r>
              <a:rPr lang="en-US" sz="2800" dirty="0" smtClean="0"/>
              <a:t>HW-managed two-tier memory </a:t>
            </a:r>
            <a:r>
              <a:rPr lang="en-US" sz="1600" dirty="0" smtClean="0"/>
              <a:t>[Ekman IPDPS’05, Qureshi MICRO’09, Sim MICRO’12, </a:t>
            </a:r>
            <a:r>
              <a:rPr lang="en-US" sz="1600" dirty="0" err="1" smtClean="0"/>
              <a:t>Jevdjic</a:t>
            </a:r>
            <a:r>
              <a:rPr lang="en-US" sz="1600" dirty="0" smtClean="0"/>
              <a:t> MICRO’14] </a:t>
            </a:r>
          </a:p>
        </p:txBody>
      </p:sp>
      <p:sp>
        <p:nvSpPr>
          <p:cNvPr id="4" name="Slide Number Placeholder 3"/>
          <p:cNvSpPr>
            <a:spLocks noGrp="1"/>
          </p:cNvSpPr>
          <p:nvPr>
            <p:ph type="sldNum" sz="quarter" idx="4"/>
          </p:nvPr>
        </p:nvSpPr>
        <p:spPr/>
        <p:txBody>
          <a:bodyPr/>
          <a:lstStyle/>
          <a:p>
            <a:fld id="{24EAD923-3004-4A31-84C7-9B440B785588}" type="slidenum">
              <a:rPr lang="en-US" smtClean="0"/>
              <a:pPr/>
              <a:t>24</a:t>
            </a:fld>
            <a:endParaRPr lang="en-US" dirty="0"/>
          </a:p>
        </p:txBody>
      </p:sp>
      <p:sp>
        <p:nvSpPr>
          <p:cNvPr id="5" name="Shape 265"/>
          <p:cNvSpPr txBox="1"/>
          <p:nvPr/>
        </p:nvSpPr>
        <p:spPr>
          <a:xfrm>
            <a:off x="0" y="5047242"/>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a:solidFill>
                  <a:srgbClr val="FF0000"/>
                </a:solidFill>
                <a:latin typeface="Calibri"/>
                <a:ea typeface="Calibri"/>
                <a:cs typeface="Calibri"/>
                <a:sym typeface="Calibri"/>
              </a:rPr>
              <a:t>Not governed by application performance requirements</a:t>
            </a:r>
          </a:p>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No </a:t>
            </a:r>
            <a:r>
              <a:rPr lang="en-US" sz="3000" b="1" dirty="0">
                <a:solidFill>
                  <a:srgbClr val="FF0000"/>
                </a:solidFill>
                <a:latin typeface="Calibri"/>
                <a:ea typeface="Calibri"/>
                <a:cs typeface="Calibri"/>
                <a:sym typeface="Calibri"/>
              </a:rPr>
              <a:t>support for huge </a:t>
            </a:r>
            <a:r>
              <a:rPr lang="en-US" sz="3000" b="1" dirty="0" smtClean="0">
                <a:solidFill>
                  <a:srgbClr val="FF0000"/>
                </a:solidFill>
                <a:latin typeface="Calibri"/>
                <a:ea typeface="Calibri"/>
                <a:cs typeface="Calibri"/>
                <a:sym typeface="Calibri"/>
              </a:rPr>
              <a:t>pages</a:t>
            </a:r>
            <a:endParaRPr lang="en-US" sz="3000" b="1" dirty="0" smtClean="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958642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huge pages?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25</a:t>
            </a:fld>
            <a:endParaRPr lang="en-US" dirty="0"/>
          </a:p>
        </p:txBody>
      </p:sp>
      <p:sp>
        <p:nvSpPr>
          <p:cNvPr id="5" name="TextBox 4"/>
          <p:cNvSpPr txBox="1"/>
          <p:nvPr/>
        </p:nvSpPr>
        <p:spPr>
          <a:xfrm>
            <a:off x="-205685" y="1210645"/>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520" dirty="0">
                <a:latin typeface="Calibri" charset="0"/>
                <a:ea typeface="Calibri" charset="0"/>
                <a:cs typeface="Calibri" charset="0"/>
              </a:rPr>
              <a:t>Fewer TLB misses</a:t>
            </a:r>
          </a:p>
        </p:txBody>
      </p:sp>
      <p:grpSp>
        <p:nvGrpSpPr>
          <p:cNvPr id="7" name="Group 6"/>
          <p:cNvGrpSpPr/>
          <p:nvPr/>
        </p:nvGrpSpPr>
        <p:grpSpPr>
          <a:xfrm>
            <a:off x="430311" y="2428163"/>
            <a:ext cx="959956" cy="1549845"/>
            <a:chOff x="3606316" y="3360434"/>
            <a:chExt cx="1066618" cy="1722050"/>
          </a:xfrm>
        </p:grpSpPr>
        <p:grpSp>
          <p:nvGrpSpPr>
            <p:cNvPr id="30" name="Group 29"/>
            <p:cNvGrpSpPr/>
            <p:nvPr/>
          </p:nvGrpSpPr>
          <p:grpSpPr>
            <a:xfrm rot="5400000">
              <a:off x="3488995" y="3477756"/>
              <a:ext cx="1301261" cy="1066617"/>
              <a:chOff x="2039815" y="4205652"/>
              <a:chExt cx="7455880" cy="401517"/>
            </a:xfrm>
          </p:grpSpPr>
          <p:sp>
            <p:nvSpPr>
              <p:cNvPr id="32" name="Rectangle 31"/>
              <p:cNvSpPr/>
              <p:nvPr/>
            </p:nvSpPr>
            <p:spPr>
              <a:xfrm>
                <a:off x="2039815" y="4205654"/>
                <a:ext cx="1863970" cy="4015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3903785" y="4205654"/>
                <a:ext cx="1863970" cy="401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5767755" y="4205653"/>
                <a:ext cx="1863970" cy="4015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7631725" y="4205652"/>
                <a:ext cx="1863970" cy="4015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3606316" y="4672115"/>
              <a:ext cx="1066614" cy="410369"/>
            </a:xfrm>
            <a:prstGeom prst="rect">
              <a:avLst/>
            </a:prstGeom>
            <a:noFill/>
            <a:ln>
              <a:noFill/>
            </a:ln>
          </p:spPr>
          <p:txBody>
            <a:bodyPr wrap="square" rtlCol="0">
              <a:spAutoFit/>
            </a:bodyPr>
            <a:lstStyle/>
            <a:p>
              <a:pPr algn="ctr"/>
              <a:r>
                <a:rPr lang="en-US" smtClean="0">
                  <a:latin typeface="Calibri" charset="0"/>
                  <a:ea typeface="Calibri" charset="0"/>
                  <a:cs typeface="Calibri" charset="0"/>
                </a:rPr>
                <a:t>TLB</a:t>
              </a:r>
              <a:endParaRPr lang="en-US" dirty="0">
                <a:latin typeface="Calibri" charset="0"/>
                <a:ea typeface="Calibri" charset="0"/>
                <a:cs typeface="Calibri" charset="0"/>
              </a:endParaRPr>
            </a:p>
          </p:txBody>
        </p:sp>
      </p:grpSp>
      <p:grpSp>
        <p:nvGrpSpPr>
          <p:cNvPr id="53" name="Group 52"/>
          <p:cNvGrpSpPr/>
          <p:nvPr/>
        </p:nvGrpSpPr>
        <p:grpSpPr>
          <a:xfrm>
            <a:off x="1802923" y="1471700"/>
            <a:ext cx="5166625" cy="4563340"/>
            <a:chOff x="2044182" y="1471700"/>
            <a:chExt cx="5166625" cy="4563340"/>
          </a:xfrm>
        </p:grpSpPr>
        <p:sp>
          <p:nvSpPr>
            <p:cNvPr id="8" name="TextBox 7"/>
            <p:cNvSpPr txBox="1"/>
            <p:nvPr/>
          </p:nvSpPr>
          <p:spPr>
            <a:xfrm>
              <a:off x="2044182" y="5388709"/>
              <a:ext cx="3087972" cy="64633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a:t>
              </a:r>
              <a:r>
                <a:rPr lang="en-US" dirty="0">
                  <a:latin typeface="Calibri" charset="0"/>
                  <a:ea typeface="Calibri" charset="0"/>
                  <a:cs typeface="Calibri" charset="0"/>
                </a:rPr>
                <a:t>w</a:t>
              </a:r>
              <a:r>
                <a:rPr lang="en-US" dirty="0" smtClean="0">
                  <a:latin typeface="Calibri" charset="0"/>
                  <a:ea typeface="Calibri" charset="0"/>
                  <a:cs typeface="Calibri" charset="0"/>
                </a:rPr>
                <a:t>orking </a:t>
              </a:r>
              <a:r>
                <a:rPr lang="en-US" dirty="0">
                  <a:latin typeface="Calibri" charset="0"/>
                  <a:ea typeface="Calibri" charset="0"/>
                  <a:cs typeface="Calibri" charset="0"/>
                </a:rPr>
                <a:t>s</a:t>
              </a:r>
              <a:r>
                <a:rPr lang="en-US" dirty="0" smtClean="0">
                  <a:latin typeface="Calibri" charset="0"/>
                  <a:ea typeface="Calibri" charset="0"/>
                  <a:cs typeface="Calibri" charset="0"/>
                </a:rPr>
                <a:t>et</a:t>
              </a:r>
            </a:p>
            <a:p>
              <a:pPr algn="ctr"/>
              <a:r>
                <a:rPr lang="en-US" dirty="0" smtClean="0">
                  <a:latin typeface="Calibri" charset="0"/>
                  <a:ea typeface="Calibri" charset="0"/>
                  <a:cs typeface="Calibri" charset="0"/>
                </a:rPr>
                <a:t>mapped on </a:t>
              </a:r>
              <a:r>
                <a:rPr lang="en-US" u="sng" dirty="0" smtClean="0">
                  <a:latin typeface="Calibri" charset="0"/>
                  <a:ea typeface="Calibri" charset="0"/>
                  <a:cs typeface="Calibri" charset="0"/>
                </a:rPr>
                <a:t>small</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9" name="Group 8"/>
            <p:cNvGrpSpPr/>
            <p:nvPr/>
          </p:nvGrpSpPr>
          <p:grpSpPr>
            <a:xfrm>
              <a:off x="2951165" y="1471700"/>
              <a:ext cx="4189434" cy="2224752"/>
              <a:chOff x="6411396" y="2740437"/>
              <a:chExt cx="4654928" cy="2471946"/>
            </a:xfrm>
          </p:grpSpPr>
          <p:grpSp>
            <p:nvGrpSpPr>
              <p:cNvPr id="18" name="Group 17"/>
              <p:cNvGrpSpPr/>
              <p:nvPr/>
            </p:nvGrpSpPr>
            <p:grpSpPr>
              <a:xfrm rot="5400000">
                <a:off x="6104045" y="3272282"/>
                <a:ext cx="2030263" cy="1415562"/>
                <a:chOff x="4097215" y="4906108"/>
                <a:chExt cx="3341080" cy="1415562"/>
              </a:xfrm>
            </p:grpSpPr>
            <p:sp>
              <p:nvSpPr>
                <p:cNvPr id="26" name="Rectangle 25"/>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932485" y="4906108"/>
                  <a:ext cx="835270" cy="1415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67755" y="4906108"/>
                  <a:ext cx="835270"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603025" y="4906108"/>
                  <a:ext cx="835270"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20" name="TextBox 19"/>
              <p:cNvSpPr txBox="1"/>
              <p:nvPr/>
            </p:nvSpPr>
            <p:spPr>
              <a:xfrm>
                <a:off x="7826956" y="3278217"/>
                <a:ext cx="1488141" cy="348813"/>
              </a:xfrm>
              <a:prstGeom prst="rect">
                <a:avLst/>
              </a:prstGeom>
              <a:noFill/>
            </p:spPr>
            <p:txBody>
              <a:bodyPr wrap="square" rtlCol="0">
                <a:spAutoFit/>
              </a:bodyPr>
              <a:lstStyle/>
              <a:p>
                <a:r>
                  <a:rPr lang="en-US" sz="1440" dirty="0">
                    <a:latin typeface="Courier" charset="0"/>
                    <a:ea typeface="Courier" charset="0"/>
                    <a:cs typeface="Courier" charset="0"/>
                  </a:rPr>
                  <a:t>4KB</a:t>
                </a:r>
              </a:p>
            </p:txBody>
          </p:sp>
          <p:sp>
            <p:nvSpPr>
              <p:cNvPr id="21" name="TextBox 20"/>
              <p:cNvSpPr txBox="1"/>
              <p:nvPr/>
            </p:nvSpPr>
            <p:spPr>
              <a:xfrm>
                <a:off x="7826957" y="3816978"/>
                <a:ext cx="1488141" cy="348813"/>
              </a:xfrm>
              <a:prstGeom prst="rect">
                <a:avLst/>
              </a:prstGeom>
              <a:noFill/>
            </p:spPr>
            <p:txBody>
              <a:bodyPr wrap="square" rtlCol="0">
                <a:spAutoFit/>
              </a:bodyPr>
              <a:lstStyle/>
              <a:p>
                <a:r>
                  <a:rPr lang="en-US" sz="1440" dirty="0">
                    <a:latin typeface="Courier" charset="0"/>
                    <a:ea typeface="Courier" charset="0"/>
                    <a:cs typeface="Courier" charset="0"/>
                  </a:rPr>
                  <a:t>8KB</a:t>
                </a:r>
              </a:p>
            </p:txBody>
          </p:sp>
          <p:sp>
            <p:nvSpPr>
              <p:cNvPr id="22" name="TextBox 21"/>
              <p:cNvSpPr txBox="1"/>
              <p:nvPr/>
            </p:nvSpPr>
            <p:spPr>
              <a:xfrm>
                <a:off x="7826964" y="4349547"/>
                <a:ext cx="1488141" cy="348813"/>
              </a:xfrm>
              <a:prstGeom prst="rect">
                <a:avLst/>
              </a:prstGeom>
              <a:noFill/>
            </p:spPr>
            <p:txBody>
              <a:bodyPr wrap="square" rtlCol="0">
                <a:spAutoFit/>
              </a:bodyPr>
              <a:lstStyle/>
              <a:p>
                <a:r>
                  <a:rPr lang="en-US" sz="1440" dirty="0">
                    <a:latin typeface="Courier" charset="0"/>
                    <a:ea typeface="Courier" charset="0"/>
                    <a:cs typeface="Courier" charset="0"/>
                  </a:rPr>
                  <a:t>12KB</a:t>
                </a:r>
              </a:p>
            </p:txBody>
          </p:sp>
          <p:sp>
            <p:nvSpPr>
              <p:cNvPr id="23" name="TextBox 22"/>
              <p:cNvSpPr txBox="1"/>
              <p:nvPr/>
            </p:nvSpPr>
            <p:spPr>
              <a:xfrm>
                <a:off x="7826958" y="4863570"/>
                <a:ext cx="1488141" cy="348813"/>
              </a:xfrm>
              <a:prstGeom prst="rect">
                <a:avLst/>
              </a:prstGeom>
              <a:noFill/>
            </p:spPr>
            <p:txBody>
              <a:bodyPr wrap="square" rtlCol="0">
                <a:spAutoFit/>
              </a:bodyPr>
              <a:lstStyle/>
              <a:p>
                <a:r>
                  <a:rPr lang="en-US" sz="1440" dirty="0">
                    <a:latin typeface="Courier" charset="0"/>
                    <a:ea typeface="Courier" charset="0"/>
                    <a:cs typeface="Courier" charset="0"/>
                  </a:rPr>
                  <a:t>16KB</a:t>
                </a:r>
              </a:p>
            </p:txBody>
          </p:sp>
          <p:sp>
            <p:nvSpPr>
              <p:cNvPr id="24" name="Right Brace 23"/>
              <p:cNvSpPr/>
              <p:nvPr/>
            </p:nvSpPr>
            <p:spPr>
              <a:xfrm>
                <a:off x="8677835" y="2964931"/>
                <a:ext cx="313765" cy="2030264"/>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8798683" y="3803016"/>
                <a:ext cx="2267641" cy="410369"/>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 by TLB</a:t>
                </a:r>
                <a:endParaRPr lang="en-US" b="1" dirty="0">
                  <a:latin typeface="Calibri" charset="0"/>
                  <a:ea typeface="Calibri" charset="0"/>
                  <a:cs typeface="Calibri" charset="0"/>
                </a:endParaRPr>
              </a:p>
            </p:txBody>
          </p:sp>
        </p:grpSp>
        <p:sp>
          <p:nvSpPr>
            <p:cNvPr id="10" name="Rectangle 9"/>
            <p:cNvSpPr/>
            <p:nvPr/>
          </p:nvSpPr>
          <p:spPr>
            <a:xfrm rot="5400000">
              <a:off x="3359763" y="3092384"/>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3359762" y="3527327"/>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5400000">
              <a:off x="3359762" y="3982491"/>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5400000">
              <a:off x="3359762" y="4424743"/>
              <a:ext cx="456809" cy="1274006"/>
            </a:xfrm>
            <a:prstGeom prst="rect">
              <a:avLst/>
            </a:prstGeom>
            <a:gradFill flip="none" rotWithShape="1">
              <a:gsLst>
                <a:gs pos="0">
                  <a:schemeClr val="bg2">
                    <a:lumMod val="75000"/>
                  </a:schemeClr>
                </a:gs>
                <a:gs pos="50000">
                  <a:schemeClr val="bg2">
                    <a:lumMod val="75000"/>
                    <a:tint val="44500"/>
                    <a:satMod val="160000"/>
                  </a:schemeClr>
                </a:gs>
                <a:gs pos="100000">
                  <a:schemeClr val="bg2">
                    <a:lumMod val="75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p:cNvSpPr/>
            <p:nvPr/>
          </p:nvSpPr>
          <p:spPr>
            <a:xfrm>
              <a:off x="4990960" y="3519396"/>
              <a:ext cx="282389" cy="1827238"/>
            </a:xfrm>
            <a:prstGeom prst="rightBrace">
              <a:avLst>
                <a:gd name="adj1" fmla="val 66497"/>
                <a:gd name="adj2" fmla="val 49696"/>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4983974" y="4243665"/>
              <a:ext cx="2226833" cy="369332"/>
            </a:xfrm>
            <a:prstGeom prst="rect">
              <a:avLst/>
            </a:prstGeom>
            <a:noFill/>
          </p:spPr>
          <p:txBody>
            <a:bodyPr wrap="square" rtlCol="0">
              <a:spAutoFit/>
            </a:bodyPr>
            <a:lstStyle/>
            <a:p>
              <a:pPr algn="ctr"/>
              <a:r>
                <a:rPr lang="en-US" b="1" dirty="0" smtClean="0">
                  <a:solidFill>
                    <a:srgbClr val="FF0000"/>
                  </a:solidFill>
                  <a:latin typeface="Calibri" charset="0"/>
                  <a:ea typeface="Calibri" charset="0"/>
                  <a:cs typeface="Calibri" charset="0"/>
                </a:rPr>
                <a:t>Out of TLB reach</a:t>
              </a:r>
              <a:endParaRPr lang="en-US" b="1" dirty="0">
                <a:solidFill>
                  <a:srgbClr val="FF0000"/>
                </a:solidFill>
                <a:latin typeface="Calibri" charset="0"/>
                <a:ea typeface="Calibri" charset="0"/>
                <a:cs typeface="Calibri" charset="0"/>
              </a:endParaRPr>
            </a:p>
          </p:txBody>
        </p:sp>
        <p:sp>
          <p:nvSpPr>
            <p:cNvPr id="16" name="TextBox 15"/>
            <p:cNvSpPr txBox="1"/>
            <p:nvPr/>
          </p:nvSpPr>
          <p:spPr>
            <a:xfrm>
              <a:off x="4225168" y="3729387"/>
              <a:ext cx="1339327" cy="313932"/>
            </a:xfrm>
            <a:prstGeom prst="rect">
              <a:avLst/>
            </a:prstGeom>
            <a:noFill/>
          </p:spPr>
          <p:txBody>
            <a:bodyPr wrap="square" rtlCol="0">
              <a:spAutoFit/>
            </a:bodyPr>
            <a:lstStyle/>
            <a:p>
              <a:r>
                <a:rPr lang="en-US" sz="1440" dirty="0">
                  <a:latin typeface="Courier" charset="0"/>
                  <a:ea typeface="Courier" charset="0"/>
                  <a:cs typeface="Courier" charset="0"/>
                </a:rPr>
                <a:t>...</a:t>
              </a:r>
            </a:p>
          </p:txBody>
        </p:sp>
        <p:sp>
          <p:nvSpPr>
            <p:cNvPr id="17" name="TextBox 16"/>
            <p:cNvSpPr txBox="1"/>
            <p:nvPr/>
          </p:nvSpPr>
          <p:spPr>
            <a:xfrm>
              <a:off x="4225168" y="5046191"/>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grpSp>
        <p:nvGrpSpPr>
          <p:cNvPr id="3" name="Group 2"/>
          <p:cNvGrpSpPr/>
          <p:nvPr/>
        </p:nvGrpSpPr>
        <p:grpSpPr>
          <a:xfrm>
            <a:off x="6378542" y="1488523"/>
            <a:ext cx="4691139" cy="4563340"/>
            <a:chOff x="3854343" y="1580856"/>
            <a:chExt cx="4691139" cy="4563340"/>
          </a:xfrm>
        </p:grpSpPr>
        <p:sp>
          <p:nvSpPr>
            <p:cNvPr id="36" name="TextBox 35"/>
            <p:cNvSpPr txBox="1"/>
            <p:nvPr/>
          </p:nvSpPr>
          <p:spPr>
            <a:xfrm>
              <a:off x="3854343" y="5497865"/>
              <a:ext cx="2814758" cy="64633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working </a:t>
              </a:r>
              <a:r>
                <a:rPr lang="en-US" dirty="0">
                  <a:latin typeface="Calibri" charset="0"/>
                  <a:ea typeface="Calibri" charset="0"/>
                  <a:cs typeface="Calibri" charset="0"/>
                </a:rPr>
                <a:t>s</a:t>
              </a:r>
              <a:r>
                <a:rPr lang="en-US" dirty="0" smtClean="0">
                  <a:latin typeface="Calibri" charset="0"/>
                  <a:ea typeface="Calibri" charset="0"/>
                  <a:cs typeface="Calibri" charset="0"/>
                </a:rPr>
                <a:t>et</a:t>
              </a:r>
            </a:p>
            <a:p>
              <a:pPr algn="ctr"/>
              <a:r>
                <a:rPr lang="en-US" dirty="0" smtClean="0">
                  <a:latin typeface="Calibri" charset="0"/>
                  <a:ea typeface="Calibri" charset="0"/>
                  <a:cs typeface="Calibri" charset="0"/>
                </a:rPr>
                <a:t>mapped on </a:t>
              </a:r>
              <a:r>
                <a:rPr lang="en-US" u="sng" dirty="0" smtClean="0">
                  <a:latin typeface="Calibri" charset="0"/>
                  <a:ea typeface="Calibri" charset="0"/>
                  <a:cs typeface="Calibri" charset="0"/>
                </a:rPr>
                <a:t>huge</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37" name="Group 36"/>
            <p:cNvGrpSpPr/>
            <p:nvPr/>
          </p:nvGrpSpPr>
          <p:grpSpPr>
            <a:xfrm>
              <a:off x="4624719" y="1580856"/>
              <a:ext cx="3920763" cy="3818450"/>
              <a:chOff x="6411396" y="2740437"/>
              <a:chExt cx="4356408" cy="4242722"/>
            </a:xfrm>
          </p:grpSpPr>
          <p:grpSp>
            <p:nvGrpSpPr>
              <p:cNvPr id="38" name="Group 37"/>
              <p:cNvGrpSpPr/>
              <p:nvPr/>
            </p:nvGrpSpPr>
            <p:grpSpPr>
              <a:xfrm rot="5400000">
                <a:off x="6104045" y="3272282"/>
                <a:ext cx="2030263" cy="1415562"/>
                <a:chOff x="4097215" y="4906108"/>
                <a:chExt cx="3341080" cy="1415562"/>
              </a:xfrm>
            </p:grpSpPr>
            <p:sp>
              <p:nvSpPr>
                <p:cNvPr id="44" name="Rectangle 43"/>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3248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775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60302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40" name="TextBox 39"/>
              <p:cNvSpPr txBox="1"/>
              <p:nvPr/>
            </p:nvSpPr>
            <p:spPr>
              <a:xfrm>
                <a:off x="7826957" y="3816978"/>
                <a:ext cx="1488141" cy="348813"/>
              </a:xfrm>
              <a:prstGeom prst="rect">
                <a:avLst/>
              </a:prstGeom>
              <a:noFill/>
            </p:spPr>
            <p:txBody>
              <a:bodyPr wrap="square" rtlCol="0">
                <a:spAutoFit/>
              </a:bodyPr>
              <a:lstStyle/>
              <a:p>
                <a:r>
                  <a:rPr lang="en-US" sz="1440">
                    <a:latin typeface="Courier" charset="0"/>
                    <a:ea typeface="Courier" charset="0"/>
                    <a:cs typeface="Courier" charset="0"/>
                  </a:rPr>
                  <a:t>2MB</a:t>
                </a:r>
                <a:endParaRPr lang="en-US" sz="1440" dirty="0">
                  <a:latin typeface="Courier" charset="0"/>
                  <a:ea typeface="Courier" charset="0"/>
                  <a:cs typeface="Courier" charset="0"/>
                </a:endParaRPr>
              </a:p>
            </p:txBody>
          </p:sp>
          <p:sp>
            <p:nvSpPr>
              <p:cNvPr id="41" name="TextBox 40"/>
              <p:cNvSpPr txBox="1"/>
              <p:nvPr/>
            </p:nvSpPr>
            <p:spPr>
              <a:xfrm>
                <a:off x="7826958" y="4863570"/>
                <a:ext cx="1488141" cy="348813"/>
              </a:xfrm>
              <a:prstGeom prst="rect">
                <a:avLst/>
              </a:prstGeom>
              <a:noFill/>
            </p:spPr>
            <p:txBody>
              <a:bodyPr wrap="square" rtlCol="0">
                <a:spAutoFit/>
              </a:bodyPr>
              <a:lstStyle/>
              <a:p>
                <a:r>
                  <a:rPr lang="en-US" sz="1440">
                    <a:latin typeface="Courier" charset="0"/>
                    <a:ea typeface="Courier" charset="0"/>
                    <a:cs typeface="Courier" charset="0"/>
                  </a:rPr>
                  <a:t>4MB</a:t>
                </a:r>
                <a:endParaRPr lang="en-US" sz="1440" dirty="0">
                  <a:latin typeface="Courier" charset="0"/>
                  <a:ea typeface="Courier" charset="0"/>
                  <a:cs typeface="Courier" charset="0"/>
                </a:endParaRPr>
              </a:p>
            </p:txBody>
          </p:sp>
          <p:sp>
            <p:nvSpPr>
              <p:cNvPr id="42" name="Right Brace 41"/>
              <p:cNvSpPr/>
              <p:nvPr/>
            </p:nvSpPr>
            <p:spPr>
              <a:xfrm>
                <a:off x="8369169" y="2964931"/>
                <a:ext cx="313765" cy="4018228"/>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8500162" y="4780690"/>
                <a:ext cx="2267642" cy="410369"/>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 by TLB</a:t>
                </a:r>
                <a:endParaRPr lang="en-US" b="1" dirty="0">
                  <a:latin typeface="Calibri" charset="0"/>
                  <a:ea typeface="Calibri" charset="0"/>
                  <a:cs typeface="Calibri" charset="0"/>
                </a:endParaRPr>
              </a:p>
            </p:txBody>
          </p:sp>
        </p:grpSp>
        <p:sp>
          <p:nvSpPr>
            <p:cNvPr id="48" name="Rectangle 47"/>
            <p:cNvSpPr/>
            <p:nvPr/>
          </p:nvSpPr>
          <p:spPr>
            <a:xfrm rot="5400000">
              <a:off x="5033317" y="3201540"/>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5400000">
              <a:off x="5033315" y="3636483"/>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5400000">
              <a:off x="5033315" y="4091647"/>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5400000">
              <a:off x="5033315" y="4533899"/>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898722" y="5155347"/>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sp>
        <p:nvSpPr>
          <p:cNvPr id="56" name="TextBox 55"/>
          <p:cNvSpPr txBox="1"/>
          <p:nvPr/>
        </p:nvSpPr>
        <p:spPr>
          <a:xfrm>
            <a:off x="171274" y="4389433"/>
            <a:ext cx="1772840" cy="646331"/>
          </a:xfrm>
          <a:prstGeom prst="rect">
            <a:avLst/>
          </a:prstGeom>
          <a:noFill/>
        </p:spPr>
        <p:txBody>
          <a:bodyPr wrap="square" rtlCol="0">
            <a:spAutoFit/>
          </a:bodyPr>
          <a:lstStyle/>
          <a:p>
            <a:pPr algn="ctr"/>
            <a:r>
              <a:rPr lang="en-US" dirty="0" smtClean="0">
                <a:latin typeface="Calibri" charset="0"/>
                <a:ea typeface="Calibri" charset="0"/>
                <a:cs typeface="Calibri" charset="0"/>
              </a:rPr>
              <a:t>Small page: 4KB</a:t>
            </a:r>
          </a:p>
          <a:p>
            <a:pPr algn="ctr"/>
            <a:r>
              <a:rPr lang="en-US" dirty="0" smtClean="0">
                <a:latin typeface="Calibri" charset="0"/>
                <a:ea typeface="Calibri" charset="0"/>
                <a:cs typeface="Calibri" charset="0"/>
              </a:rPr>
              <a:t>Huge page: 2MB</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56069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749" y="1137510"/>
            <a:ext cx="5932170" cy="4229100"/>
          </a:xfrm>
          <a:prstGeom prst="rect">
            <a:avLst/>
          </a:prstGeom>
        </p:spPr>
      </p:pic>
      <p:sp>
        <p:nvSpPr>
          <p:cNvPr id="2" name="Title 1"/>
          <p:cNvSpPr>
            <a:spLocks noGrp="1"/>
          </p:cNvSpPr>
          <p:nvPr>
            <p:ph type="title"/>
          </p:nvPr>
        </p:nvSpPr>
        <p:spPr/>
        <p:txBody>
          <a:bodyPr/>
          <a:lstStyle/>
          <a:p>
            <a:r>
              <a:rPr lang="en-US" dirty="0" smtClean="0"/>
              <a:t>Huge pages – Advantages</a:t>
            </a:r>
            <a:endParaRPr lang="en-US" dirty="0"/>
          </a:p>
        </p:txBody>
      </p:sp>
      <p:sp>
        <p:nvSpPr>
          <p:cNvPr id="50" name="TextBox 49"/>
          <p:cNvSpPr txBox="1"/>
          <p:nvPr/>
        </p:nvSpPr>
        <p:spPr>
          <a:xfrm>
            <a:off x="-205685" y="1210645"/>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520" dirty="0">
                <a:latin typeface="Calibri" charset="0"/>
                <a:ea typeface="Calibri" charset="0"/>
                <a:cs typeface="Calibri" charset="0"/>
              </a:rPr>
              <a:t>Fewer TLB misses</a:t>
            </a:r>
          </a:p>
        </p:txBody>
      </p:sp>
      <p:sp>
        <p:nvSpPr>
          <p:cNvPr id="33" name="TextBox 32"/>
          <p:cNvSpPr txBox="1"/>
          <p:nvPr/>
        </p:nvSpPr>
        <p:spPr>
          <a:xfrm>
            <a:off x="213360" y="2161581"/>
            <a:ext cx="5008880" cy="1255728"/>
          </a:xfrm>
          <a:prstGeom prst="rect">
            <a:avLst/>
          </a:prstGeom>
          <a:noFill/>
        </p:spPr>
        <p:txBody>
          <a:bodyPr wrap="square" rtlCol="0">
            <a:spAutoFit/>
          </a:bodyPr>
          <a:lstStyle/>
          <a:p>
            <a:pPr marL="411480" indent="-411480">
              <a:buFont typeface="Wingdings 2" charset="2"/>
              <a:buChar char="v"/>
            </a:pPr>
            <a:r>
              <a:rPr lang="en-US" sz="2520" dirty="0">
                <a:latin typeface="Calibri" charset="0"/>
                <a:ea typeface="Calibri" charset="0"/>
                <a:cs typeface="Calibri" charset="0"/>
              </a:rPr>
              <a:t>Faster TLB misses</a:t>
            </a:r>
          </a:p>
          <a:p>
            <a:pPr marL="822960" lvl="1" indent="-411480">
              <a:buFont typeface="Arial" charset="0"/>
              <a:buChar char="•"/>
            </a:pPr>
            <a:r>
              <a:rPr lang="en-US" sz="2520" dirty="0" smtClean="0">
                <a:latin typeface="Calibri" charset="0"/>
                <a:ea typeface="Calibri" charset="0"/>
                <a:cs typeface="Calibri" charset="0"/>
              </a:rPr>
              <a:t>3 instead </a:t>
            </a:r>
            <a:r>
              <a:rPr lang="en-US" sz="2520" dirty="0">
                <a:latin typeface="Calibri" charset="0"/>
                <a:ea typeface="Calibri" charset="0"/>
                <a:cs typeface="Calibri" charset="0"/>
              </a:rPr>
              <a:t>of </a:t>
            </a:r>
            <a:r>
              <a:rPr lang="en-US" sz="2520" dirty="0" smtClean="0">
                <a:latin typeface="Calibri" charset="0"/>
                <a:ea typeface="Calibri" charset="0"/>
                <a:cs typeface="Calibri" charset="0"/>
              </a:rPr>
              <a:t>4 level tree lookup</a:t>
            </a:r>
            <a:endParaRPr lang="en-US" sz="2520" dirty="0">
              <a:latin typeface="Calibri" charset="0"/>
              <a:ea typeface="Calibri" charset="0"/>
              <a:cs typeface="Calibri" charset="0"/>
            </a:endParaRPr>
          </a:p>
          <a:p>
            <a:pPr marL="822960" lvl="1" indent="-411480">
              <a:buFont typeface="Arial" charset="0"/>
              <a:buChar char="•"/>
            </a:pPr>
            <a:r>
              <a:rPr lang="en-US" sz="2520" dirty="0" smtClean="0">
                <a:latin typeface="Calibri" charset="0"/>
                <a:ea typeface="Calibri" charset="0"/>
                <a:cs typeface="Calibri" charset="0"/>
              </a:rPr>
              <a:t>Better </a:t>
            </a:r>
            <a:r>
              <a:rPr lang="en-US" sz="2520" dirty="0" err="1" smtClean="0">
                <a:latin typeface="Calibri" charset="0"/>
                <a:ea typeface="Calibri" charset="0"/>
                <a:cs typeface="Calibri" charset="0"/>
              </a:rPr>
              <a:t>cacheability</a:t>
            </a:r>
            <a:r>
              <a:rPr lang="en-US" sz="2520" dirty="0" smtClean="0">
                <a:latin typeface="Calibri" charset="0"/>
                <a:ea typeface="Calibri" charset="0"/>
                <a:cs typeface="Calibri" charset="0"/>
              </a:rPr>
              <a:t> of PTEs</a:t>
            </a:r>
            <a:endParaRPr lang="en-US" sz="2520" dirty="0">
              <a:latin typeface="Calibri" charset="0"/>
              <a:ea typeface="Calibri" charset="0"/>
              <a:cs typeface="Calibri" charset="0"/>
            </a:endParaRPr>
          </a:p>
        </p:txBody>
      </p:sp>
      <p:sp>
        <p:nvSpPr>
          <p:cNvPr id="7" name="Shape 275"/>
          <p:cNvSpPr txBox="1"/>
          <p:nvPr/>
        </p:nvSpPr>
        <p:spPr>
          <a:xfrm>
            <a:off x="318263" y="5327430"/>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a:solidFill>
                  <a:srgbClr val="FF0000"/>
                </a:solidFill>
                <a:latin typeface="Calibri"/>
                <a:ea typeface="Calibri"/>
                <a:cs typeface="Calibri"/>
                <a:sym typeface="Calibri"/>
              </a:rPr>
              <a:t>Performance benefit up to 30% under virtualization</a:t>
            </a:r>
          </a:p>
        </p:txBody>
      </p:sp>
      <p:sp>
        <p:nvSpPr>
          <p:cNvPr id="8" name="TextBox 7"/>
          <p:cNvSpPr txBox="1"/>
          <p:nvPr/>
        </p:nvSpPr>
        <p:spPr>
          <a:xfrm>
            <a:off x="233680" y="3798843"/>
            <a:ext cx="6027420" cy="1255728"/>
          </a:xfrm>
          <a:prstGeom prst="rect">
            <a:avLst/>
          </a:prstGeom>
          <a:noFill/>
        </p:spPr>
        <p:txBody>
          <a:bodyPr wrap="square" rtlCol="0">
            <a:spAutoFit/>
          </a:bodyPr>
          <a:lstStyle/>
          <a:p>
            <a:r>
              <a:rPr lang="en-US" sz="2520" dirty="0" smtClean="0">
                <a:solidFill>
                  <a:schemeClr val="dk1"/>
                </a:solidFill>
                <a:latin typeface="Calibri"/>
                <a:ea typeface="Calibri"/>
                <a:cs typeface="Calibri"/>
                <a:sym typeface="Calibri"/>
              </a:rPr>
              <a:t>Cloud platforms benefit significantly</a:t>
            </a:r>
          </a:p>
          <a:p>
            <a:pPr marL="914400" lvl="1" indent="-457200">
              <a:buFont typeface="Arial" charset="0"/>
              <a:buChar char="•"/>
            </a:pPr>
            <a:r>
              <a:rPr lang="en-US" sz="2520" dirty="0" smtClean="0">
                <a:solidFill>
                  <a:schemeClr val="dk1"/>
                </a:solidFill>
                <a:latin typeface="Calibri"/>
                <a:ea typeface="Calibri"/>
                <a:cs typeface="Calibri"/>
                <a:sym typeface="Calibri"/>
              </a:rPr>
              <a:t>Virtualization page walks:</a:t>
            </a:r>
          </a:p>
          <a:p>
            <a:pPr lvl="1"/>
            <a:r>
              <a:rPr lang="en-US" sz="2520" dirty="0" smtClean="0">
                <a:solidFill>
                  <a:schemeClr val="dk1"/>
                </a:solidFill>
                <a:latin typeface="Calibri"/>
                <a:ea typeface="Calibri"/>
                <a:cs typeface="Calibri"/>
                <a:sym typeface="Calibri"/>
              </a:rPr>
              <a:t>	24 (4KB) ➤ 16 (2MB)</a:t>
            </a:r>
            <a:endParaRPr lang="en-US" sz="2520" dirty="0">
              <a:solidFill>
                <a:schemeClr val="dk1"/>
              </a:solidFill>
              <a:latin typeface="Calibri"/>
              <a:ea typeface="Calibri"/>
              <a:cs typeface="Calibri"/>
              <a:sym typeface="Calibri"/>
            </a:endParaRPr>
          </a:p>
        </p:txBody>
      </p:sp>
      <p:sp>
        <p:nvSpPr>
          <p:cNvPr id="10" name="Slide Number Placeholder 3"/>
          <p:cNvSpPr>
            <a:spLocks noGrp="1"/>
          </p:cNvSpPr>
          <p:nvPr>
            <p:ph type="sldNum" sz="quarter" idx="4"/>
          </p:nvPr>
        </p:nvSpPr>
        <p:spPr>
          <a:xfrm>
            <a:off x="10424160" y="5897880"/>
            <a:ext cx="548640" cy="274320"/>
          </a:xfrm>
        </p:spPr>
        <p:txBody>
          <a:bodyPr/>
          <a:lstStyle/>
          <a:p>
            <a:r>
              <a:rPr lang="en-US" dirty="0" smtClean="0"/>
              <a:t>26</a:t>
            </a:r>
            <a:endParaRPr lang="en-US" dirty="0"/>
          </a:p>
        </p:txBody>
      </p:sp>
    </p:spTree>
    <p:extLst>
      <p:ext uri="{BB962C8B-B14F-4D97-AF65-F5344CB8AC3E}">
        <p14:creationId xmlns:p14="http://schemas.microsoft.com/office/powerpoint/2010/main" val="41876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to solve</a:t>
            </a:r>
            <a:endParaRPr lang="en-US" dirty="0"/>
          </a:p>
        </p:txBody>
      </p:sp>
      <p:sp>
        <p:nvSpPr>
          <p:cNvPr id="3" name="Content Placeholder 2"/>
          <p:cNvSpPr>
            <a:spLocks noGrp="1"/>
          </p:cNvSpPr>
          <p:nvPr>
            <p:ph idx="1"/>
          </p:nvPr>
        </p:nvSpPr>
        <p:spPr>
          <a:xfrm>
            <a:off x="548640" y="992108"/>
            <a:ext cx="9875520" cy="4661142"/>
          </a:xfrm>
        </p:spPr>
        <p:txBody>
          <a:bodyPr anchor="t"/>
          <a:lstStyle/>
          <a:p>
            <a:r>
              <a:rPr lang="en-US" dirty="0" smtClean="0"/>
              <a:t>Low-overhead cold page detection mechanism</a:t>
            </a:r>
          </a:p>
          <a:p>
            <a:pPr lvl="1"/>
            <a:r>
              <a:rPr lang="en-US" dirty="0" smtClean="0"/>
              <a:t>Very tight performance slowdown budget</a:t>
            </a:r>
          </a:p>
          <a:p>
            <a:endParaRPr lang="en-US" dirty="0"/>
          </a:p>
          <a:p>
            <a:r>
              <a:rPr lang="en-US" dirty="0" smtClean="0"/>
              <a:t>Support for huge pages</a:t>
            </a:r>
          </a:p>
          <a:p>
            <a:pPr lvl="1"/>
            <a:r>
              <a:rPr lang="en-US" dirty="0" smtClean="0"/>
              <a:t>Huge pages are critical to application performance</a:t>
            </a:r>
          </a:p>
          <a:p>
            <a:endParaRPr lang="en-US" dirty="0" smtClean="0"/>
          </a:p>
          <a:p>
            <a:r>
              <a:rPr lang="en-US" dirty="0" smtClean="0"/>
              <a:t>Application-transparent mechanism</a:t>
            </a:r>
          </a:p>
          <a:p>
            <a:pPr lvl="1"/>
            <a:r>
              <a:rPr lang="en-US" dirty="0" smtClean="0"/>
              <a:t>Source code of cloud applications may not be available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27</a:t>
            </a:fld>
            <a:endParaRPr lang="en-US" dirty="0"/>
          </a:p>
        </p:txBody>
      </p:sp>
      <p:sp>
        <p:nvSpPr>
          <p:cNvPr id="5" name="Rectangle 4"/>
          <p:cNvSpPr/>
          <p:nvPr/>
        </p:nvSpPr>
        <p:spPr>
          <a:xfrm>
            <a:off x="0" y="5218093"/>
            <a:ext cx="10972800" cy="954107"/>
          </a:xfrm>
          <a:prstGeom prst="rect">
            <a:avLst/>
          </a:prstGeom>
        </p:spPr>
        <p:txBody>
          <a:bodyPr wrap="square">
            <a:spAutoFit/>
          </a:bodyPr>
          <a:lstStyle/>
          <a:p>
            <a:pPr algn="ctr">
              <a:spcBef>
                <a:spcPts val="0"/>
              </a:spcBef>
              <a:spcAft>
                <a:spcPts val="0"/>
              </a:spcAft>
              <a:buClr>
                <a:srgbClr val="FF0000"/>
              </a:buClr>
              <a:buSzPct val="25000"/>
            </a:pPr>
            <a:r>
              <a:rPr lang="en-US" sz="2800" b="1" u="sng" dirty="0" smtClean="0">
                <a:solidFill>
                  <a:srgbClr val="FF0000"/>
                </a:solidFill>
                <a:latin typeface="Calibri"/>
                <a:ea typeface="Calibri"/>
                <a:cs typeface="Calibri"/>
                <a:sym typeface="Calibri"/>
              </a:rPr>
              <a:t>Thermostat</a:t>
            </a:r>
            <a:r>
              <a:rPr lang="en-US" sz="2800" b="1" dirty="0" smtClean="0">
                <a:solidFill>
                  <a:srgbClr val="FF0000"/>
                </a:solidFill>
                <a:latin typeface="Calibri"/>
                <a:ea typeface="Calibri"/>
                <a:cs typeface="Calibri"/>
                <a:sym typeface="Calibri"/>
              </a:rPr>
              <a:t>: Places </a:t>
            </a:r>
            <a:r>
              <a:rPr lang="en-US" sz="2800" b="1" dirty="0">
                <a:solidFill>
                  <a:srgbClr val="FF0000"/>
                </a:solidFill>
                <a:latin typeface="Calibri"/>
                <a:ea typeface="Calibri"/>
                <a:cs typeface="Calibri"/>
                <a:sym typeface="Calibri"/>
              </a:rPr>
              <a:t>up to 50% of application footprint in cheaper/slower memory while satisfying 3% tolerable slowdown</a:t>
            </a:r>
          </a:p>
        </p:txBody>
      </p:sp>
      <p:sp>
        <p:nvSpPr>
          <p:cNvPr id="6" name="TextBox 5"/>
          <p:cNvSpPr txBox="1"/>
          <p:nvPr/>
        </p:nvSpPr>
        <p:spPr>
          <a:xfrm>
            <a:off x="0" y="565325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19999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Cold data </a:t>
            </a:r>
            <a:r>
              <a:rPr lang="en-US" dirty="0"/>
              <a:t>➤</a:t>
            </a:r>
            <a:r>
              <a:rPr lang="en-US" dirty="0" smtClean="0"/>
              <a:t> slow memory</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28</a:t>
            </a:fld>
            <a:endParaRPr lang="en-US" dirty="0"/>
          </a:p>
        </p:txBody>
      </p:sp>
      <p:cxnSp>
        <p:nvCxnSpPr>
          <p:cNvPr id="8" name="Straight Arrow Connector 7"/>
          <p:cNvCxnSpPr/>
          <p:nvPr/>
        </p:nvCxnSpPr>
        <p:spPr bwMode="auto">
          <a:xfrm>
            <a:off x="495300" y="2174957"/>
            <a:ext cx="9359900"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9" name="Shape 190"/>
          <p:cNvSpPr txBox="1"/>
          <p:nvPr/>
        </p:nvSpPr>
        <p:spPr>
          <a:xfrm>
            <a:off x="9465372" y="2310296"/>
            <a:ext cx="74925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smtClean="0">
                <a:latin typeface="Calibri"/>
                <a:ea typeface="Calibri"/>
                <a:cs typeface="Calibri"/>
                <a:sym typeface="Calibri"/>
              </a:rPr>
              <a:t>Time</a:t>
            </a:r>
            <a:endParaRPr lang="en-US" sz="2000" dirty="0">
              <a:latin typeface="Calibri"/>
              <a:ea typeface="Calibri"/>
              <a:cs typeface="Calibri"/>
              <a:sym typeface="Calibri"/>
            </a:endParaRPr>
          </a:p>
        </p:txBody>
      </p:sp>
      <p:cxnSp>
        <p:nvCxnSpPr>
          <p:cNvPr id="11" name="Straight Connector 10"/>
          <p:cNvCxnSpPr/>
          <p:nvPr/>
        </p:nvCxnSpPr>
        <p:spPr bwMode="auto">
          <a:xfrm>
            <a:off x="495300" y="187280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7429500" y="1885611"/>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Shape 190"/>
          <p:cNvSpPr txBox="1"/>
          <p:nvPr/>
        </p:nvSpPr>
        <p:spPr>
          <a:xfrm>
            <a:off x="184170" y="1554035"/>
            <a:ext cx="74925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0s</a:t>
            </a:r>
            <a:endParaRPr lang="en-US" sz="2000" dirty="0">
              <a:latin typeface="Calibri"/>
              <a:ea typeface="Calibri"/>
              <a:cs typeface="Calibri"/>
              <a:sym typeface="Calibri"/>
            </a:endParaRPr>
          </a:p>
        </p:txBody>
      </p:sp>
      <p:sp>
        <p:nvSpPr>
          <p:cNvPr id="15" name="Shape 190"/>
          <p:cNvSpPr txBox="1"/>
          <p:nvPr/>
        </p:nvSpPr>
        <p:spPr>
          <a:xfrm>
            <a:off x="7251699" y="1554035"/>
            <a:ext cx="406402"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1s</a:t>
            </a:r>
            <a:endParaRPr lang="en-US" sz="2000" dirty="0">
              <a:latin typeface="Calibri"/>
              <a:ea typeface="Calibri"/>
              <a:cs typeface="Calibri"/>
              <a:sym typeface="Calibri"/>
            </a:endParaRPr>
          </a:p>
        </p:txBody>
      </p:sp>
      <p:cxnSp>
        <p:nvCxnSpPr>
          <p:cNvPr id="16" name="Straight Connector 15"/>
          <p:cNvCxnSpPr/>
          <p:nvPr/>
        </p:nvCxnSpPr>
        <p:spPr bwMode="auto">
          <a:xfrm>
            <a:off x="7816829" y="1898311"/>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Shape 190"/>
          <p:cNvSpPr txBox="1"/>
          <p:nvPr/>
        </p:nvSpPr>
        <p:spPr>
          <a:xfrm>
            <a:off x="7648564" y="1554035"/>
            <a:ext cx="746136"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1.03s</a:t>
            </a:r>
            <a:endParaRPr lang="en-US" sz="2000" dirty="0">
              <a:latin typeface="Calibri"/>
              <a:ea typeface="Calibri"/>
              <a:cs typeface="Calibri"/>
              <a:sym typeface="Calibri"/>
            </a:endParaRPr>
          </a:p>
        </p:txBody>
      </p:sp>
      <p:cxnSp>
        <p:nvCxnSpPr>
          <p:cNvPr id="20" name="Straight Connector 19"/>
          <p:cNvCxnSpPr/>
          <p:nvPr/>
        </p:nvCxnSpPr>
        <p:spPr bwMode="auto">
          <a:xfrm flipH="1">
            <a:off x="3769886" y="2310296"/>
            <a:ext cx="3659614" cy="13278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7816828" y="2310296"/>
            <a:ext cx="923740" cy="13150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Arrow Connector 25"/>
          <p:cNvCxnSpPr/>
          <p:nvPr/>
        </p:nvCxnSpPr>
        <p:spPr bwMode="auto">
          <a:xfrm>
            <a:off x="3782586" y="3638108"/>
            <a:ext cx="4970682"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32" name="Shape 190"/>
          <p:cNvSpPr txBox="1"/>
          <p:nvPr/>
        </p:nvSpPr>
        <p:spPr>
          <a:xfrm>
            <a:off x="8716113" y="3458495"/>
            <a:ext cx="2053487"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Extra time per sec</a:t>
            </a:r>
            <a:endParaRPr lang="en-US" sz="2000" dirty="0">
              <a:latin typeface="Calibri"/>
              <a:ea typeface="Calibri"/>
              <a:cs typeface="Calibri"/>
              <a:sym typeface="Calibri"/>
            </a:endParaRPr>
          </a:p>
        </p:txBody>
      </p:sp>
      <p:cxnSp>
        <p:nvCxnSpPr>
          <p:cNvPr id="33" name="Straight Connector 32"/>
          <p:cNvCxnSpPr/>
          <p:nvPr/>
        </p:nvCxnSpPr>
        <p:spPr bwMode="auto">
          <a:xfrm>
            <a:off x="5207000"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a:off x="5391129"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Arrow Connector 34"/>
          <p:cNvCxnSpPr/>
          <p:nvPr/>
        </p:nvCxnSpPr>
        <p:spPr bwMode="auto">
          <a:xfrm>
            <a:off x="4518232" y="3830421"/>
            <a:ext cx="688768"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cxnSp>
        <p:nvCxnSpPr>
          <p:cNvPr id="37" name="Straight Arrow Connector 36"/>
          <p:cNvCxnSpPr/>
          <p:nvPr/>
        </p:nvCxnSpPr>
        <p:spPr bwMode="auto">
          <a:xfrm flipH="1">
            <a:off x="5391129" y="3824071"/>
            <a:ext cx="797132" cy="635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39" name="Shape 190"/>
          <p:cNvSpPr txBox="1"/>
          <p:nvPr/>
        </p:nvSpPr>
        <p:spPr>
          <a:xfrm>
            <a:off x="4585205" y="3912273"/>
            <a:ext cx="139598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smtClean="0">
                <a:latin typeface="Calibri"/>
                <a:ea typeface="Calibri"/>
                <a:cs typeface="Calibri"/>
                <a:sym typeface="Calibri"/>
              </a:rPr>
              <a:t>1us/access</a:t>
            </a:r>
            <a:endParaRPr lang="en-US" sz="2000" dirty="0">
              <a:latin typeface="Calibri"/>
              <a:ea typeface="Calibri"/>
              <a:cs typeface="Calibri"/>
              <a:sym typeface="Calibri"/>
            </a:endParaRPr>
          </a:p>
        </p:txBody>
      </p:sp>
      <p:sp>
        <p:nvSpPr>
          <p:cNvPr id="40" name="Shape 190"/>
          <p:cNvSpPr txBox="1"/>
          <p:nvPr/>
        </p:nvSpPr>
        <p:spPr>
          <a:xfrm>
            <a:off x="0" y="3658269"/>
            <a:ext cx="10972800" cy="2237014"/>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700" dirty="0" smtClean="0">
                <a:latin typeface="Calibri"/>
                <a:ea typeface="Calibri"/>
                <a:cs typeface="Calibri"/>
                <a:sym typeface="Calibri"/>
              </a:rPr>
              <a:t>3% slowdown in app </a:t>
            </a:r>
            <a:r>
              <a:rPr lang="en-US" sz="2700" dirty="0">
                <a:latin typeface="Calibri"/>
                <a:ea typeface="Calibri"/>
                <a:cs typeface="Calibri"/>
                <a:sym typeface="Calibri"/>
              </a:rPr>
              <a:t>⇒</a:t>
            </a:r>
            <a:r>
              <a:rPr lang="en-US" sz="2700" dirty="0" smtClean="0">
                <a:latin typeface="Calibri"/>
                <a:ea typeface="Calibri"/>
                <a:cs typeface="Calibri"/>
                <a:sym typeface="Calibri"/>
              </a:rPr>
              <a:t> 30K accesses/sec from slow memory of 1us latency</a:t>
            </a:r>
          </a:p>
        </p:txBody>
      </p:sp>
      <p:sp>
        <p:nvSpPr>
          <p:cNvPr id="41" name="Shape 302"/>
          <p:cNvSpPr txBox="1"/>
          <p:nvPr/>
        </p:nvSpPr>
        <p:spPr>
          <a:xfrm>
            <a:off x="0" y="5330969"/>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Pages below 30K cumulative accesses/second are “cold”</a:t>
            </a:r>
            <a:endParaRPr lang="en-US" sz="3000" b="1" dirty="0">
              <a:solidFill>
                <a:srgbClr val="FF0000"/>
              </a:solidFill>
              <a:latin typeface="Calibri"/>
              <a:ea typeface="Calibri"/>
              <a:cs typeface="Calibri"/>
              <a:sym typeface="Calibri"/>
            </a:endParaRPr>
          </a:p>
        </p:txBody>
      </p:sp>
      <p:cxnSp>
        <p:nvCxnSpPr>
          <p:cNvPr id="63" name="Straight Connector 62"/>
          <p:cNvCxnSpPr/>
          <p:nvPr/>
        </p:nvCxnSpPr>
        <p:spPr bwMode="auto">
          <a:xfrm>
            <a:off x="5543529"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a:off x="5695929"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a:off x="8502629" y="33396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a:off x="8362929" y="33396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a:off x="8223229" y="33396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 name="TextBox 2"/>
          <p:cNvSpPr txBox="1"/>
          <p:nvPr/>
        </p:nvSpPr>
        <p:spPr>
          <a:xfrm>
            <a:off x="6468643" y="3102085"/>
            <a:ext cx="882173" cy="523220"/>
          </a:xfrm>
          <a:prstGeom prst="rect">
            <a:avLst/>
          </a:prstGeom>
          <a:noFill/>
        </p:spPr>
        <p:txBody>
          <a:bodyPr wrap="square" rtlCol="0">
            <a:spAutoFit/>
          </a:bodyPr>
          <a:lstStyle/>
          <a:p>
            <a:r>
              <a:rPr lang="en-US" sz="2800" smtClean="0"/>
              <a:t>…</a:t>
            </a:r>
            <a:endParaRPr lang="en-US" sz="2800"/>
          </a:p>
        </p:txBody>
      </p:sp>
      <p:sp>
        <p:nvSpPr>
          <p:cNvPr id="5" name="TextBox 4"/>
          <p:cNvSpPr txBox="1"/>
          <p:nvPr/>
        </p:nvSpPr>
        <p:spPr>
          <a:xfrm>
            <a:off x="5981194" y="3063860"/>
            <a:ext cx="1956771" cy="400110"/>
          </a:xfrm>
          <a:prstGeom prst="rect">
            <a:avLst/>
          </a:prstGeom>
          <a:noFill/>
        </p:spPr>
        <p:txBody>
          <a:bodyPr wrap="square" rtlCol="0">
            <a:spAutoFit/>
          </a:bodyPr>
          <a:lstStyle/>
          <a:p>
            <a:pPr algn="ctr"/>
            <a:r>
              <a:rPr lang="en-US" sz="2000" smtClean="0">
                <a:latin typeface="Calibri" charset="0"/>
                <a:ea typeface="Calibri" charset="0"/>
                <a:cs typeface="Calibri" charset="0"/>
              </a:rPr>
              <a:t>30,000 accesses</a:t>
            </a:r>
            <a:endParaRPr lang="en-US" sz="2000">
              <a:latin typeface="Calibri" charset="0"/>
              <a:ea typeface="Calibri" charset="0"/>
              <a:cs typeface="Calibri" charset="0"/>
            </a:endParaRPr>
          </a:p>
        </p:txBody>
      </p:sp>
    </p:spTree>
    <p:extLst>
      <p:ext uri="{BB962C8B-B14F-4D97-AF65-F5344CB8AC3E}">
        <p14:creationId xmlns:p14="http://schemas.microsoft.com/office/powerpoint/2010/main" val="1830236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proposals: Accessed bit based</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29</a:t>
            </a:fld>
            <a:endParaRPr lang="en-US" dirty="0"/>
          </a:p>
        </p:txBody>
      </p:sp>
      <p:sp>
        <p:nvSpPr>
          <p:cNvPr id="7" name="Rectangle 6"/>
          <p:cNvSpPr/>
          <p:nvPr/>
        </p:nvSpPr>
        <p:spPr bwMode="auto">
          <a:xfrm>
            <a:off x="5291960" y="148080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charset="0"/>
                <a:ea typeface="Calibri" charset="0"/>
                <a:cs typeface="Calibri" charset="0"/>
              </a:rPr>
              <a:t>Physical</a:t>
            </a:r>
            <a:r>
              <a:rPr kumimoji="0" lang="en-US" sz="2400" b="0" i="0" u="none" strike="noStrike" cap="none" normalizeH="0" dirty="0" smtClean="0">
                <a:ln>
                  <a:noFill/>
                </a:ln>
                <a:solidFill>
                  <a:schemeClr val="tx1"/>
                </a:solidFill>
                <a:effectLst/>
                <a:latin typeface="Calibri" charset="0"/>
                <a:ea typeface="Calibri" charset="0"/>
                <a:cs typeface="Calibri" charset="0"/>
              </a:rPr>
              <a:t> address      Accessed bit   ...</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ectangle 7"/>
          <p:cNvSpPr/>
          <p:nvPr/>
        </p:nvSpPr>
        <p:spPr bwMode="auto">
          <a:xfrm>
            <a:off x="5291959" y="1991447"/>
            <a:ext cx="4671848" cy="510645"/>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hangingPunct="0"/>
            <a:r>
              <a:rPr lang="en-US" sz="2400" b="1" dirty="0">
                <a:solidFill>
                  <a:schemeClr val="tx1"/>
                </a:solidFill>
                <a:latin typeface="Calibri" charset="0"/>
                <a:ea typeface="Calibri" charset="0"/>
                <a:cs typeface="Calibri" charset="0"/>
              </a:rPr>
              <a:t>             A                              1</a:t>
            </a:r>
          </a:p>
        </p:txBody>
      </p:sp>
      <p:sp>
        <p:nvSpPr>
          <p:cNvPr id="9" name="Rectangle 8"/>
          <p:cNvSpPr/>
          <p:nvPr/>
        </p:nvSpPr>
        <p:spPr bwMode="auto">
          <a:xfrm>
            <a:off x="5291959" y="250209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             B                              1</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Rectangle 9"/>
          <p:cNvSpPr/>
          <p:nvPr/>
        </p:nvSpPr>
        <p:spPr bwMode="auto">
          <a:xfrm>
            <a:off x="5291959" y="3758966"/>
            <a:ext cx="4671849" cy="51064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lang="en-US" sz="2400" b="1" dirty="0" smtClean="0">
                <a:latin typeface="Calibri" charset="0"/>
                <a:ea typeface="Calibri" charset="0"/>
                <a:cs typeface="Calibri" charset="0"/>
              </a:rPr>
              <a:t>              E                             0</a:t>
            </a:r>
            <a:endParaRPr lang="en-US" sz="2400" b="1" dirty="0">
              <a:latin typeface="Calibri" charset="0"/>
              <a:ea typeface="Calibri" charset="0"/>
              <a:cs typeface="Calibri" charset="0"/>
            </a:endParaRPr>
          </a:p>
        </p:txBody>
      </p:sp>
      <p:sp>
        <p:nvSpPr>
          <p:cNvPr id="11" name="Rectangle 10"/>
          <p:cNvSpPr/>
          <p:nvPr/>
        </p:nvSpPr>
        <p:spPr bwMode="auto">
          <a:xfrm>
            <a:off x="5291958" y="4269611"/>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2" name="Rectangle 11"/>
          <p:cNvSpPr/>
          <p:nvPr/>
        </p:nvSpPr>
        <p:spPr bwMode="auto">
          <a:xfrm>
            <a:off x="5291959" y="4780256"/>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               S                            0</a:t>
            </a:r>
          </a:p>
        </p:txBody>
      </p:sp>
      <p:sp>
        <p:nvSpPr>
          <p:cNvPr id="13" name="Rectangle 12"/>
          <p:cNvSpPr/>
          <p:nvPr/>
        </p:nvSpPr>
        <p:spPr bwMode="auto">
          <a:xfrm>
            <a:off x="5291959" y="3130529"/>
            <a:ext cx="4671847" cy="51064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charset="0"/>
                <a:ea typeface="Calibri" charset="0"/>
                <a:cs typeface="Calibri" charset="0"/>
              </a:rPr>
              <a:t>...</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5" name="Straight Connector 14"/>
          <p:cNvCxnSpPr/>
          <p:nvPr/>
        </p:nvCxnSpPr>
        <p:spPr bwMode="auto">
          <a:xfrm>
            <a:off x="9404131"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9404131"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7719848"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7719848"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p:cNvSpPr txBox="1"/>
          <p:nvPr/>
        </p:nvSpPr>
        <p:spPr>
          <a:xfrm>
            <a:off x="5291958" y="5297210"/>
            <a:ext cx="4671848" cy="369332"/>
          </a:xfrm>
          <a:prstGeom prst="rect">
            <a:avLst/>
          </a:prstGeom>
          <a:noFill/>
        </p:spPr>
        <p:txBody>
          <a:bodyPr wrap="square" rtlCol="0">
            <a:spAutoFit/>
          </a:bodyPr>
          <a:lstStyle/>
          <a:p>
            <a:pPr algn="ctr"/>
            <a:r>
              <a:rPr lang="en-US" dirty="0" smtClean="0">
                <a:latin typeface="Calibri" charset="0"/>
                <a:ea typeface="Calibri" charset="0"/>
                <a:cs typeface="Calibri" charset="0"/>
              </a:rPr>
              <a:t>Intel x86 page table entries (simplified)</a:t>
            </a:r>
            <a:endParaRPr lang="en-US" dirty="0">
              <a:latin typeface="Calibri" charset="0"/>
              <a:ea typeface="Calibri" charset="0"/>
              <a:cs typeface="Calibri" charset="0"/>
            </a:endParaRPr>
          </a:p>
        </p:txBody>
      </p:sp>
      <p:grpSp>
        <p:nvGrpSpPr>
          <p:cNvPr id="26" name="Group 25"/>
          <p:cNvGrpSpPr/>
          <p:nvPr/>
        </p:nvGrpSpPr>
        <p:grpSpPr>
          <a:xfrm>
            <a:off x="2064398" y="2567050"/>
            <a:ext cx="959955" cy="1705566"/>
            <a:chOff x="1863444" y="3641174"/>
            <a:chExt cx="959955" cy="1705566"/>
          </a:xfrm>
        </p:grpSpPr>
        <p:sp>
          <p:nvSpPr>
            <p:cNvPr id="20" name="Rectangle 19"/>
            <p:cNvSpPr/>
            <p:nvPr/>
          </p:nvSpPr>
          <p:spPr>
            <a:xfrm rot="5400000">
              <a:off x="2197027" y="3307591"/>
              <a:ext cx="292784" cy="95995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latin typeface="Calibri" charset="0"/>
                  <a:ea typeface="Calibri" charset="0"/>
                  <a:cs typeface="Calibri" charset="0"/>
                </a:rPr>
                <a:t>A</a:t>
              </a:r>
            </a:p>
          </p:txBody>
        </p:sp>
        <p:sp>
          <p:nvSpPr>
            <p:cNvPr id="21" name="Rectangle 20"/>
            <p:cNvSpPr/>
            <p:nvPr/>
          </p:nvSpPr>
          <p:spPr>
            <a:xfrm rot="5400000">
              <a:off x="2197027" y="3600375"/>
              <a:ext cx="292784" cy="959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B</a:t>
              </a:r>
              <a:endParaRPr lang="en-US" dirty="0">
                <a:solidFill>
                  <a:schemeClr val="tx1"/>
                </a:solidFill>
                <a:latin typeface="Calibri" charset="0"/>
                <a:ea typeface="Calibri" charset="0"/>
                <a:cs typeface="Calibri" charset="0"/>
              </a:endParaRPr>
            </a:p>
          </p:txBody>
        </p:sp>
        <p:sp>
          <p:nvSpPr>
            <p:cNvPr id="22" name="Rectangle 21"/>
            <p:cNvSpPr/>
            <p:nvPr/>
          </p:nvSpPr>
          <p:spPr>
            <a:xfrm rot="5400000">
              <a:off x="2197030" y="3893158"/>
              <a:ext cx="292784" cy="9599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C</a:t>
              </a:r>
              <a:endParaRPr lang="en-US" dirty="0">
                <a:solidFill>
                  <a:schemeClr val="tx1"/>
                </a:solidFill>
                <a:latin typeface="Calibri" charset="0"/>
                <a:ea typeface="Calibri" charset="0"/>
                <a:cs typeface="Calibri" charset="0"/>
              </a:endParaRPr>
            </a:p>
          </p:txBody>
        </p:sp>
        <p:sp>
          <p:nvSpPr>
            <p:cNvPr id="23" name="Rectangle 22"/>
            <p:cNvSpPr/>
            <p:nvPr/>
          </p:nvSpPr>
          <p:spPr>
            <a:xfrm rot="5400000">
              <a:off x="2197032" y="4185942"/>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D</a:t>
              </a:r>
              <a:endParaRPr lang="en-US" dirty="0">
                <a:solidFill>
                  <a:schemeClr val="tx1"/>
                </a:solidFill>
                <a:latin typeface="Calibri" charset="0"/>
                <a:ea typeface="Calibri" charset="0"/>
                <a:cs typeface="Calibri" charset="0"/>
              </a:endParaRPr>
            </a:p>
          </p:txBody>
        </p:sp>
        <p:sp>
          <p:nvSpPr>
            <p:cNvPr id="24" name="TextBox 23"/>
            <p:cNvSpPr txBox="1"/>
            <p:nvPr/>
          </p:nvSpPr>
          <p:spPr>
            <a:xfrm>
              <a:off x="1863444" y="4977408"/>
              <a:ext cx="959950"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TLB</a:t>
              </a:r>
              <a:endParaRPr lang="en-US" b="1" dirty="0">
                <a:latin typeface="Calibri" charset="0"/>
                <a:ea typeface="Calibri" charset="0"/>
                <a:cs typeface="Calibri" charset="0"/>
              </a:endParaRPr>
            </a:p>
          </p:txBody>
        </p:sp>
      </p:grpSp>
      <p:pic>
        <p:nvPicPr>
          <p:cNvPr id="25" name="Picture 24"/>
          <p:cNvPicPr>
            <a:picLocks noChangeAspect="1"/>
          </p:cNvPicPr>
          <p:nvPr/>
        </p:nvPicPr>
        <p:blipFill>
          <a:blip r:embed="rId3"/>
          <a:stretch>
            <a:fillRect/>
          </a:stretch>
        </p:blipFill>
        <p:spPr>
          <a:xfrm>
            <a:off x="160070" y="2983148"/>
            <a:ext cx="761599" cy="252561"/>
          </a:xfrm>
          <a:prstGeom prst="rect">
            <a:avLst/>
          </a:prstGeom>
        </p:spPr>
      </p:pic>
      <p:sp>
        <p:nvSpPr>
          <p:cNvPr id="27" name="Right Arrow 26"/>
          <p:cNvSpPr/>
          <p:nvPr/>
        </p:nvSpPr>
        <p:spPr bwMode="auto">
          <a:xfrm>
            <a:off x="1173646" y="2942926"/>
            <a:ext cx="662151" cy="292784"/>
          </a:xfrm>
          <a:prstGeom prst="rightArrow">
            <a:avLst>
              <a:gd name="adj1" fmla="val 50000"/>
              <a:gd name="adj2" fmla="val 769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8" name="TextBox 27"/>
          <p:cNvSpPr txBox="1"/>
          <p:nvPr/>
        </p:nvSpPr>
        <p:spPr>
          <a:xfrm>
            <a:off x="921669" y="3195487"/>
            <a:ext cx="1096910" cy="923330"/>
          </a:xfrm>
          <a:prstGeom prst="rect">
            <a:avLst/>
          </a:prstGeom>
          <a:noFill/>
        </p:spPr>
        <p:txBody>
          <a:bodyPr wrap="square" rtlCol="0">
            <a:spAutoFit/>
          </a:bodyPr>
          <a:lstStyle/>
          <a:p>
            <a:pPr algn="ctr"/>
            <a:r>
              <a:rPr lang="en-US" dirty="0">
                <a:latin typeface="Wingdings 2" charset="2"/>
                <a:ea typeface="Wingdings 2" charset="2"/>
                <a:cs typeface="Wingdings 2" charset="2"/>
              </a:rPr>
              <a:t>u</a:t>
            </a:r>
            <a:r>
              <a:rPr lang="en-US" dirty="0">
                <a:solidFill>
                  <a:srgbClr val="FF0000"/>
                </a:solidFill>
                <a:latin typeface="Wingdings 2" charset="2"/>
                <a:ea typeface="Wingdings 2" charset="2"/>
                <a:cs typeface="Wingdings 2" charset="2"/>
              </a:rPr>
              <a:t> </a:t>
            </a:r>
            <a:r>
              <a:rPr lang="en-US" dirty="0" smtClean="0">
                <a:latin typeface="Calibri" charset="0"/>
                <a:ea typeface="Calibri" charset="0"/>
                <a:cs typeface="Calibri" charset="0"/>
              </a:rPr>
              <a:t>Accesses page E</a:t>
            </a:r>
            <a:endParaRPr lang="en-US" dirty="0">
              <a:latin typeface="Calibri" charset="0"/>
              <a:ea typeface="Calibri" charset="0"/>
              <a:cs typeface="Calibri" charset="0"/>
            </a:endParaRPr>
          </a:p>
        </p:txBody>
      </p:sp>
      <p:sp>
        <p:nvSpPr>
          <p:cNvPr id="30" name="Explosion 1 29"/>
          <p:cNvSpPr/>
          <p:nvPr/>
        </p:nvSpPr>
        <p:spPr bwMode="auto">
          <a:xfrm>
            <a:off x="3082840" y="2981348"/>
            <a:ext cx="1649443" cy="832213"/>
          </a:xfrm>
          <a:prstGeom prst="irregularSeal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kumimoji="0" lang="en-US" sz="1600" b="1" i="0" u="none" strike="noStrike" cap="none" normalizeH="0" baseline="0" dirty="0" smtClean="0">
                <a:ln>
                  <a:noFill/>
                </a:ln>
                <a:solidFill>
                  <a:schemeClr val="bg1"/>
                </a:solidFill>
                <a:effectLst/>
                <a:latin typeface="Calibri" charset="0"/>
                <a:ea typeface="Calibri" charset="0"/>
                <a:cs typeface="Calibri" charset="0"/>
              </a:rPr>
              <a:t>TLB miss</a:t>
            </a:r>
          </a:p>
        </p:txBody>
      </p:sp>
      <p:sp>
        <p:nvSpPr>
          <p:cNvPr id="33" name="Rectangle 32"/>
          <p:cNvSpPr/>
          <p:nvPr/>
        </p:nvSpPr>
        <p:spPr bwMode="auto">
          <a:xfrm>
            <a:off x="7719847" y="3752657"/>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2" name="Freeform 31"/>
          <p:cNvSpPr/>
          <p:nvPr/>
        </p:nvSpPr>
        <p:spPr bwMode="auto">
          <a:xfrm>
            <a:off x="4706007" y="3515710"/>
            <a:ext cx="4339062" cy="433552"/>
          </a:xfrm>
          <a:custGeom>
            <a:avLst/>
            <a:gdLst>
              <a:gd name="connsiteX0" fmla="*/ 0 w 4339062"/>
              <a:gd name="connsiteY0" fmla="*/ 0 h 433552"/>
              <a:gd name="connsiteX1" fmla="*/ 4051738 w 4339062"/>
              <a:gd name="connsiteY1" fmla="*/ 31531 h 433552"/>
              <a:gd name="connsiteX2" fmla="*/ 4012324 w 4339062"/>
              <a:gd name="connsiteY2" fmla="*/ 433552 h 433552"/>
            </a:gdLst>
            <a:ahLst/>
            <a:cxnLst>
              <a:cxn ang="0">
                <a:pos x="connsiteX0" y="connsiteY0"/>
              </a:cxn>
              <a:cxn ang="0">
                <a:pos x="connsiteX1" y="connsiteY1"/>
              </a:cxn>
              <a:cxn ang="0">
                <a:pos x="connsiteX2" y="connsiteY2"/>
              </a:cxn>
            </a:cxnLst>
            <a:rect l="l" t="t" r="r" b="b"/>
            <a:pathLst>
              <a:path w="4339062" h="433552">
                <a:moveTo>
                  <a:pt x="0" y="0"/>
                </a:moveTo>
                <a:lnTo>
                  <a:pt x="4051738" y="31531"/>
                </a:lnTo>
                <a:cubicBezTo>
                  <a:pt x="4720459" y="103790"/>
                  <a:pt x="4012324" y="433552"/>
                  <a:pt x="4012324" y="433552"/>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4" name="Shape 293"/>
          <p:cNvSpPr txBox="1"/>
          <p:nvPr/>
        </p:nvSpPr>
        <p:spPr>
          <a:xfrm>
            <a:off x="0" y="5578571"/>
            <a:ext cx="10972800"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Hardware has single “</a:t>
            </a:r>
            <a:r>
              <a:rPr lang="en-US" sz="2880" dirty="0" smtClean="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smtClean="0">
                <a:solidFill>
                  <a:srgbClr val="FF0000"/>
                </a:solidFill>
                <a:latin typeface="Calibri" charset="0"/>
                <a:ea typeface="Calibri" charset="0"/>
                <a:cs typeface="Calibri" charset="0"/>
              </a:rPr>
              <a:t>bit per page</a:t>
            </a:r>
            <a:endParaRPr lang="en-US" sz="2880" i="1" dirty="0">
              <a:solidFill>
                <a:srgbClr val="FF0000"/>
              </a:solidFill>
              <a:latin typeface="Calibri" charset="0"/>
              <a:ea typeface="Calibri" charset="0"/>
              <a:cs typeface="Calibri" charset="0"/>
            </a:endParaRPr>
          </a:p>
        </p:txBody>
      </p:sp>
      <p:sp>
        <p:nvSpPr>
          <p:cNvPr id="35" name="TextBox 34"/>
          <p:cNvSpPr txBox="1"/>
          <p:nvPr/>
        </p:nvSpPr>
        <p:spPr>
          <a:xfrm>
            <a:off x="3299044" y="2775219"/>
            <a:ext cx="461032" cy="369332"/>
          </a:xfrm>
          <a:prstGeom prst="rect">
            <a:avLst/>
          </a:prstGeom>
          <a:noFill/>
        </p:spPr>
        <p:txBody>
          <a:bodyPr wrap="square" rtlCol="0">
            <a:spAutoFit/>
          </a:bodyPr>
          <a:lstStyle/>
          <a:p>
            <a:pPr algn="ctr"/>
            <a:r>
              <a:rPr lang="en-US" dirty="0">
                <a:latin typeface="Wingdings 2" charset="2"/>
                <a:ea typeface="Wingdings 2" charset="2"/>
                <a:cs typeface="Wingdings 2" charset="2"/>
              </a:rPr>
              <a:t>v</a:t>
            </a:r>
            <a:endParaRPr lang="en-US" dirty="0">
              <a:latin typeface="Calibri" charset="0"/>
              <a:ea typeface="Calibri" charset="0"/>
              <a:cs typeface="Calibri" charset="0"/>
            </a:endParaRPr>
          </a:p>
        </p:txBody>
      </p:sp>
      <p:sp>
        <p:nvSpPr>
          <p:cNvPr id="36" name="TextBox 35"/>
          <p:cNvSpPr txBox="1"/>
          <p:nvPr/>
        </p:nvSpPr>
        <p:spPr>
          <a:xfrm>
            <a:off x="4873535" y="3209251"/>
            <a:ext cx="2432181"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w</a:t>
            </a:r>
            <a:r>
              <a:rPr lang="en-US" dirty="0" smtClean="0">
                <a:latin typeface="Calibri" charset="0"/>
                <a:ea typeface="Calibri" charset="0"/>
                <a:cs typeface="Calibri" charset="0"/>
              </a:rPr>
              <a:t> HW page walk</a:t>
            </a:r>
            <a:endParaRPr lang="en-US" dirty="0">
              <a:latin typeface="Calibri" charset="0"/>
              <a:ea typeface="Calibri" charset="0"/>
              <a:cs typeface="Calibri" charset="0"/>
            </a:endParaRPr>
          </a:p>
        </p:txBody>
      </p:sp>
      <p:sp>
        <p:nvSpPr>
          <p:cNvPr id="37" name="TextBox 36"/>
          <p:cNvSpPr txBox="1"/>
          <p:nvPr/>
        </p:nvSpPr>
        <p:spPr>
          <a:xfrm>
            <a:off x="8007679" y="3685321"/>
            <a:ext cx="461032" cy="369332"/>
          </a:xfrm>
          <a:prstGeom prst="rect">
            <a:avLst/>
          </a:prstGeom>
          <a:noFill/>
        </p:spPr>
        <p:txBody>
          <a:bodyPr wrap="square" rtlCol="0">
            <a:spAutoFit/>
          </a:bodyPr>
          <a:lstStyle/>
          <a:p>
            <a:pPr algn="ctr"/>
            <a:r>
              <a:rPr lang="en-US" dirty="0">
                <a:solidFill>
                  <a:schemeClr val="bg1"/>
                </a:solidFill>
                <a:latin typeface="Wingdings 2" charset="2"/>
                <a:ea typeface="Wingdings 2" charset="2"/>
                <a:cs typeface="Wingdings 2" charset="2"/>
              </a:rPr>
              <a:t>x</a:t>
            </a:r>
            <a:endParaRPr lang="en-US" dirty="0">
              <a:solidFill>
                <a:schemeClr val="bg1"/>
              </a:solidFill>
              <a:latin typeface="Calibri" charset="0"/>
              <a:ea typeface="Calibri" charset="0"/>
              <a:cs typeface="Calibri" charset="0"/>
            </a:endParaRPr>
          </a:p>
        </p:txBody>
      </p:sp>
      <p:sp>
        <p:nvSpPr>
          <p:cNvPr id="38" name="Rectangle 37"/>
          <p:cNvSpPr/>
          <p:nvPr/>
        </p:nvSpPr>
        <p:spPr bwMode="auto">
          <a:xfrm>
            <a:off x="7717220" y="2492076"/>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9" name="Rectangle 38"/>
          <p:cNvSpPr/>
          <p:nvPr/>
        </p:nvSpPr>
        <p:spPr bwMode="auto">
          <a:xfrm>
            <a:off x="7715717" y="1975122"/>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41" name="Rectangle 40"/>
          <p:cNvSpPr/>
          <p:nvPr/>
        </p:nvSpPr>
        <p:spPr>
          <a:xfrm rot="5400000">
            <a:off x="2410649" y="3084058"/>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solidFill>
                  <a:schemeClr val="tx1"/>
                </a:solidFill>
                <a:latin typeface="Calibri" charset="0"/>
                <a:ea typeface="Calibri" charset="0"/>
                <a:cs typeface="Calibri" charset="0"/>
              </a:rPr>
              <a:t>E</a:t>
            </a:r>
            <a:endParaRPr lang="en-US" dirty="0">
              <a:solidFill>
                <a:schemeClr val="tx1"/>
              </a:solidFill>
              <a:latin typeface="Calibri" charset="0"/>
              <a:ea typeface="Calibri" charset="0"/>
              <a:cs typeface="Calibri" charset="0"/>
            </a:endParaRPr>
          </a:p>
        </p:txBody>
      </p:sp>
      <p:sp>
        <p:nvSpPr>
          <p:cNvPr id="42" name="TextBox 41"/>
          <p:cNvSpPr txBox="1"/>
          <p:nvPr/>
        </p:nvSpPr>
        <p:spPr>
          <a:xfrm>
            <a:off x="2005906" y="3397347"/>
            <a:ext cx="461032"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y</a:t>
            </a:r>
            <a:endParaRPr lang="en-US" dirty="0">
              <a:latin typeface="Calibri" charset="0"/>
              <a:ea typeface="Calibri" charset="0"/>
              <a:cs typeface="Calibri" charset="0"/>
            </a:endParaRPr>
          </a:p>
        </p:txBody>
      </p:sp>
      <p:sp>
        <p:nvSpPr>
          <p:cNvPr id="44" name="Freeform 43"/>
          <p:cNvSpPr/>
          <p:nvPr/>
        </p:nvSpPr>
        <p:spPr bwMode="auto">
          <a:xfrm>
            <a:off x="2512757" y="3676987"/>
            <a:ext cx="3659443" cy="387013"/>
          </a:xfrm>
          <a:custGeom>
            <a:avLst/>
            <a:gdLst>
              <a:gd name="connsiteX0" fmla="*/ 3715991 w 3715991"/>
              <a:gd name="connsiteY0" fmla="*/ 88900 h 139700"/>
              <a:gd name="connsiteX1" fmla="*/ 515591 w 3715991"/>
              <a:gd name="connsiteY1" fmla="*/ 139700 h 139700"/>
              <a:gd name="connsiteX2" fmla="*/ 7591 w 3715991"/>
              <a:gd name="connsiteY2" fmla="*/ 0 h 139700"/>
            </a:gdLst>
            <a:ahLst/>
            <a:cxnLst>
              <a:cxn ang="0">
                <a:pos x="connsiteX0" y="connsiteY0"/>
              </a:cxn>
              <a:cxn ang="0">
                <a:pos x="connsiteX1" y="connsiteY1"/>
              </a:cxn>
              <a:cxn ang="0">
                <a:pos x="connsiteX2" y="connsiteY2"/>
              </a:cxn>
            </a:cxnLst>
            <a:rect l="l" t="t" r="r" b="b"/>
            <a:pathLst>
              <a:path w="3715991" h="139700">
                <a:moveTo>
                  <a:pt x="3715991" y="88900"/>
                </a:moveTo>
                <a:lnTo>
                  <a:pt x="515591" y="139700"/>
                </a:lnTo>
                <a:cubicBezTo>
                  <a:pt x="-102476" y="124883"/>
                  <a:pt x="7591" y="0"/>
                  <a:pt x="7591" y="0"/>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 name="Rectangle 2"/>
          <p:cNvSpPr/>
          <p:nvPr/>
        </p:nvSpPr>
        <p:spPr>
          <a:xfrm>
            <a:off x="160070" y="1106010"/>
            <a:ext cx="5486400" cy="1384995"/>
          </a:xfrm>
          <a:prstGeom prst="rect">
            <a:avLst/>
          </a:prstGeom>
        </p:spPr>
        <p:txBody>
          <a:bodyPr>
            <a:spAutoFit/>
          </a:bodyPr>
          <a:lstStyle/>
          <a:p>
            <a:r>
              <a:rPr lang="en-US" sz="2800" dirty="0">
                <a:latin typeface="Calibri" charset="0"/>
                <a:ea typeface="Calibri" charset="0"/>
                <a:cs typeface="Calibri" charset="0"/>
              </a:rPr>
              <a:t>Based on HW “accessed” bit </a:t>
            </a:r>
            <a:endParaRPr lang="en-US" sz="2800" dirty="0" smtClean="0">
              <a:latin typeface="Calibri" charset="0"/>
              <a:ea typeface="Calibri" charset="0"/>
              <a:cs typeface="Calibri" charset="0"/>
            </a:endParaRPr>
          </a:p>
          <a:p>
            <a:pPr marL="285750" indent="-285750">
              <a:buFont typeface="Arial" charset="0"/>
              <a:buChar char="•"/>
            </a:pPr>
            <a:r>
              <a:rPr lang="en-US" sz="2000" dirty="0" smtClean="0">
                <a:latin typeface="Calibri" charset="0"/>
                <a:ea typeface="Calibri" charset="0"/>
                <a:cs typeface="Calibri" charset="0"/>
              </a:rPr>
              <a:t>Used for working set estimation </a:t>
            </a:r>
            <a:r>
              <a:rPr lang="en-US" sz="1400" dirty="0" smtClean="0">
                <a:latin typeface="Calibri" charset="0"/>
                <a:ea typeface="Calibri" charset="0"/>
                <a:cs typeface="Calibri" charset="0"/>
              </a:rPr>
              <a:t>[</a:t>
            </a:r>
            <a:r>
              <a:rPr lang="en-US" sz="1400" dirty="0" err="1" smtClean="0">
                <a:latin typeface="Calibri" charset="0"/>
                <a:ea typeface="Calibri" charset="0"/>
                <a:cs typeface="Calibri" charset="0"/>
              </a:rPr>
              <a:t>Waldspurger</a:t>
            </a:r>
            <a:r>
              <a:rPr lang="en-US" sz="1400" dirty="0" smtClean="0">
                <a:latin typeface="Calibri" charset="0"/>
                <a:ea typeface="Calibri" charset="0"/>
                <a:cs typeface="Calibri" charset="0"/>
              </a:rPr>
              <a:t> OSDI‘02][</a:t>
            </a:r>
            <a:r>
              <a:rPr lang="en-US" sz="1400" dirty="0" err="1" smtClean="0">
                <a:latin typeface="Calibri" charset="0"/>
                <a:ea typeface="Calibri" charset="0"/>
                <a:cs typeface="Calibri" charset="0"/>
              </a:rPr>
              <a:t>Lespinasse</a:t>
            </a:r>
            <a:r>
              <a:rPr lang="en-US" sz="1400" dirty="0" smtClean="0">
                <a:latin typeface="Calibri" charset="0"/>
                <a:ea typeface="Calibri" charset="0"/>
                <a:cs typeface="Calibri" charset="0"/>
              </a:rPr>
              <a:t> ‘11][</a:t>
            </a:r>
            <a:r>
              <a:rPr lang="en-US" sz="1400" dirty="0" err="1" smtClean="0">
                <a:latin typeface="Calibri" charset="0"/>
                <a:ea typeface="Calibri" charset="0"/>
                <a:cs typeface="Calibri" charset="0"/>
              </a:rPr>
              <a:t>Guo</a:t>
            </a:r>
            <a:r>
              <a:rPr lang="en-US" sz="1400" dirty="0" smtClean="0">
                <a:latin typeface="Calibri" charset="0"/>
                <a:ea typeface="Calibri" charset="0"/>
                <a:cs typeface="Calibri" charset="0"/>
              </a:rPr>
              <a:t> VEE’15]</a:t>
            </a:r>
          </a:p>
          <a:p>
            <a:pPr marL="285750" indent="-285750">
              <a:buFont typeface="Arial" charset="0"/>
              <a:buChar char="•"/>
            </a:pPr>
            <a:r>
              <a:rPr lang="en-US" sz="2000" dirty="0" smtClean="0">
                <a:latin typeface="Calibri" charset="0"/>
                <a:ea typeface="Calibri" charset="0"/>
                <a:cs typeface="Calibri" charset="0"/>
              </a:rPr>
              <a:t>Tracking </a:t>
            </a:r>
            <a:r>
              <a:rPr lang="en-US" sz="2000" dirty="0">
                <a:latin typeface="Calibri" charset="0"/>
                <a:ea typeface="Calibri" charset="0"/>
                <a:cs typeface="Calibri" charset="0"/>
              </a:rPr>
              <a:t>page access rate </a:t>
            </a:r>
            <a:r>
              <a:rPr lang="en-US" sz="1400" dirty="0">
                <a:latin typeface="Calibri" charset="0"/>
                <a:ea typeface="Calibri" charset="0"/>
                <a:cs typeface="Calibri" charset="0"/>
              </a:rPr>
              <a:t>[Zhou ASPLOS’04]</a:t>
            </a:r>
          </a:p>
        </p:txBody>
      </p:sp>
      <p:sp>
        <p:nvSpPr>
          <p:cNvPr id="5" name="TextBox 4"/>
          <p:cNvSpPr txBox="1"/>
          <p:nvPr/>
        </p:nvSpPr>
        <p:spPr>
          <a:xfrm>
            <a:off x="160070" y="4584700"/>
            <a:ext cx="5008830" cy="646331"/>
          </a:xfrm>
          <a:prstGeom prst="rect">
            <a:avLst/>
          </a:prstGeom>
          <a:noFill/>
        </p:spPr>
        <p:txBody>
          <a:bodyPr wrap="square" rtlCol="0">
            <a:spAutoFit/>
          </a:bodyPr>
          <a:lstStyle/>
          <a:p>
            <a:r>
              <a:rPr lang="en-US" dirty="0">
                <a:latin typeface="Calibri"/>
                <a:ea typeface="Calibri"/>
                <a:cs typeface="Calibri"/>
                <a:sym typeface="Calibri"/>
              </a:rPr>
              <a:t>“Accessed” bit is read and cleared, and TLB </a:t>
            </a:r>
            <a:r>
              <a:rPr lang="en-US" dirty="0" smtClean="0">
                <a:latin typeface="Calibri"/>
                <a:ea typeface="Calibri"/>
                <a:cs typeface="Calibri"/>
                <a:sym typeface="Calibri"/>
              </a:rPr>
              <a:t>flushed at fixed intervals</a:t>
            </a:r>
            <a:endParaRPr lang="en-US" dirty="0">
              <a:latin typeface="Calibri"/>
              <a:ea typeface="Calibri"/>
              <a:cs typeface="Calibri"/>
              <a:sym typeface="Calibri"/>
            </a:endParaRPr>
          </a:p>
        </p:txBody>
      </p:sp>
    </p:spTree>
    <p:extLst>
      <p:ext uri="{BB962C8B-B14F-4D97-AF65-F5344CB8AC3E}">
        <p14:creationId xmlns:p14="http://schemas.microsoft.com/office/powerpoint/2010/main" val="1239052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0" grpId="0" animBg="1"/>
      <p:bldP spid="33" grpId="0" animBg="1"/>
      <p:bldP spid="32" grpId="0" animBg="1"/>
      <p:bldP spid="35" grpId="0"/>
      <p:bldP spid="36" grpId="0"/>
      <p:bldP spid="37" grpId="0"/>
      <p:bldP spid="41" grpId="0" animBg="1"/>
      <p:bldP spid="42" grpId="0"/>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build heterogeneous systems?</a:t>
            </a:r>
            <a:endParaRPr lang="en-US" dirty="0"/>
          </a:p>
        </p:txBody>
      </p:sp>
      <p:sp>
        <p:nvSpPr>
          <p:cNvPr id="3" name="Content Placeholder 2"/>
          <p:cNvSpPr>
            <a:spLocks noGrp="1"/>
          </p:cNvSpPr>
          <p:nvPr>
            <p:ph idx="1"/>
          </p:nvPr>
        </p:nvSpPr>
        <p:spPr>
          <a:xfrm>
            <a:off x="651641" y="852408"/>
            <a:ext cx="9669518" cy="4661142"/>
          </a:xfrm>
        </p:spPr>
        <p:txBody>
          <a:bodyPr/>
          <a:lstStyle/>
          <a:p>
            <a:r>
              <a:rPr lang="en-US" dirty="0" smtClean="0"/>
              <a:t>Goal: increase performance per unit cost</a:t>
            </a:r>
          </a:p>
          <a:p>
            <a:pPr lvl="1"/>
            <a:r>
              <a:rPr lang="en-US" i="1" dirty="0" smtClean="0">
                <a:solidFill>
                  <a:schemeClr val="accent6"/>
                </a:solidFill>
              </a:rPr>
              <a:t>Increase </a:t>
            </a:r>
            <a:r>
              <a:rPr lang="en-US" dirty="0" smtClean="0">
                <a:solidFill>
                  <a:schemeClr val="accent6"/>
                </a:solidFill>
              </a:rPr>
              <a:t>performance</a:t>
            </a:r>
            <a:r>
              <a:rPr lang="en-US" dirty="0" smtClean="0"/>
              <a:t>; accelerate applications ➤ less CPU time</a:t>
            </a:r>
          </a:p>
          <a:p>
            <a:pPr lvl="1"/>
            <a:r>
              <a:rPr lang="en-US" i="1" dirty="0" smtClean="0">
                <a:solidFill>
                  <a:schemeClr val="accent6"/>
                </a:solidFill>
              </a:rPr>
              <a:t>Decrease</a:t>
            </a:r>
            <a:r>
              <a:rPr lang="en-US" dirty="0" smtClean="0">
                <a:solidFill>
                  <a:schemeClr val="accent6"/>
                </a:solidFill>
              </a:rPr>
              <a:t> cost</a:t>
            </a:r>
            <a:r>
              <a:rPr lang="en-US" dirty="0" smtClean="0"/>
              <a:t>; cost of ownership, programmers, design, verification</a:t>
            </a:r>
          </a:p>
          <a:p>
            <a:pPr marL="0" indent="0">
              <a:buNone/>
            </a:pPr>
            <a:endParaRPr lang="en-US" dirty="0" smtClean="0"/>
          </a:p>
          <a:p>
            <a:r>
              <a:rPr lang="en-US" dirty="0" smtClean="0"/>
              <a:t>Applications are different in nature</a:t>
            </a:r>
          </a:p>
          <a:p>
            <a:pPr lvl="1"/>
            <a:r>
              <a:rPr lang="en-US" dirty="0" smtClean="0"/>
              <a:t>Have different memory access patterns: streaming, random</a:t>
            </a:r>
          </a:p>
          <a:p>
            <a:pPr lvl="1"/>
            <a:r>
              <a:rPr lang="en-US" dirty="0"/>
              <a:t>L</a:t>
            </a:r>
            <a:r>
              <a:rPr lang="en-US" dirty="0" smtClean="0"/>
              <a:t>atency-sensitive, bandwidth-sensitive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a:t>
            </a:fld>
            <a:endParaRPr lang="en-US" dirty="0"/>
          </a:p>
        </p:txBody>
      </p:sp>
      <p:sp>
        <p:nvSpPr>
          <p:cNvPr id="5" name="Content Placeholder 2"/>
          <p:cNvSpPr txBox="1">
            <a:spLocks/>
          </p:cNvSpPr>
          <p:nvPr/>
        </p:nvSpPr>
        <p:spPr>
          <a:xfrm>
            <a:off x="2760" y="5273152"/>
            <a:ext cx="1097004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application to a computing platform / memory technology</a:t>
            </a:r>
          </a:p>
        </p:txBody>
      </p:sp>
    </p:spTree>
    <p:extLst>
      <p:ext uri="{BB962C8B-B14F-4D97-AF65-F5344CB8AC3E}">
        <p14:creationId xmlns:p14="http://schemas.microsoft.com/office/powerpoint/2010/main" val="207272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with HW ‘Accessed’ bit</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30</a:t>
            </a:fld>
            <a:endParaRPr lang="en-US" dirty="0"/>
          </a:p>
        </p:txBody>
      </p:sp>
      <p:sp>
        <p:nvSpPr>
          <p:cNvPr id="8" name="Shape 293"/>
          <p:cNvSpPr txBox="1"/>
          <p:nvPr/>
        </p:nvSpPr>
        <p:spPr>
          <a:xfrm>
            <a:off x="1" y="5574819"/>
            <a:ext cx="10972799"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HW </a:t>
            </a:r>
            <a:r>
              <a:rPr lang="en-US" sz="2880" b="1" i="1" dirty="0">
                <a:solidFill>
                  <a:srgbClr val="FF0000"/>
                </a:solidFill>
                <a:latin typeface="Calibri" charset="0"/>
                <a:ea typeface="Calibri" charset="0"/>
                <a:cs typeface="Calibri" charset="0"/>
              </a:rPr>
              <a:t>“</a:t>
            </a:r>
            <a:r>
              <a:rPr lang="en-US" sz="2880" dirty="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a:solidFill>
                  <a:srgbClr val="FF0000"/>
                </a:solidFill>
                <a:latin typeface="Calibri" charset="0"/>
                <a:ea typeface="Calibri" charset="0"/>
                <a:cs typeface="Calibri" charset="0"/>
              </a:rPr>
              <a:t>bit/page </a:t>
            </a:r>
            <a:r>
              <a:rPr lang="en-US" sz="2880" b="1" i="1" dirty="0" smtClean="0">
                <a:solidFill>
                  <a:srgbClr val="FF0000"/>
                </a:solidFill>
                <a:latin typeface="Calibri" charset="0"/>
                <a:ea typeface="Calibri" charset="0"/>
                <a:cs typeface="Calibri" charset="0"/>
              </a:rPr>
              <a:t>is not a good indicator of page </a:t>
            </a:r>
            <a:r>
              <a:rPr lang="en-US" sz="2880" b="1" i="1" dirty="0">
                <a:solidFill>
                  <a:srgbClr val="FF0000"/>
                </a:solidFill>
                <a:latin typeface="Calibri" charset="0"/>
                <a:ea typeface="Calibri" charset="0"/>
                <a:cs typeface="Calibri" charset="0"/>
              </a:rPr>
              <a:t>access rate</a:t>
            </a:r>
            <a:endParaRPr lang="en-US" sz="2880" i="1" dirty="0">
              <a:solidFill>
                <a:srgbClr val="FF0000"/>
              </a:solidFill>
              <a:latin typeface="Calibri" charset="0"/>
              <a:ea typeface="Calibri" charset="0"/>
              <a:cs typeface="Calibri" charset="0"/>
            </a:endParaRPr>
          </a:p>
        </p:txBody>
      </p:sp>
      <p:sp>
        <p:nvSpPr>
          <p:cNvPr id="13" name="Shape 302"/>
          <p:cNvSpPr txBox="1"/>
          <p:nvPr/>
        </p:nvSpPr>
        <p:spPr>
          <a:xfrm>
            <a:off x="119931" y="722793"/>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u="sng" dirty="0" smtClean="0">
                <a:latin typeface="Calibri"/>
                <a:ea typeface="Calibri"/>
                <a:cs typeface="Calibri"/>
                <a:sym typeface="Calibri"/>
              </a:rPr>
              <a:t>Trade-off</a:t>
            </a:r>
            <a:r>
              <a:rPr lang="en-US" sz="3000" b="1" dirty="0" smtClean="0">
                <a:latin typeface="Calibri"/>
                <a:ea typeface="Calibri"/>
                <a:cs typeface="Calibri"/>
                <a:sym typeface="Calibri"/>
              </a:rPr>
              <a:t>: cold page detection accuracy vs. performance slowdown</a:t>
            </a:r>
            <a:endParaRPr lang="en-US" sz="3000" b="1" dirty="0">
              <a:latin typeface="Calibri"/>
              <a:ea typeface="Calibri"/>
              <a:cs typeface="Calibri"/>
              <a:sym typeface="Calibri"/>
            </a:endParaRPr>
          </a:p>
        </p:txBody>
      </p:sp>
      <p:grpSp>
        <p:nvGrpSpPr>
          <p:cNvPr id="3" name="Group 2"/>
          <p:cNvGrpSpPr/>
          <p:nvPr/>
        </p:nvGrpSpPr>
        <p:grpSpPr>
          <a:xfrm>
            <a:off x="335713" y="1217286"/>
            <a:ext cx="5150687" cy="4374691"/>
            <a:chOff x="5669714" y="1340013"/>
            <a:chExt cx="5150687" cy="4374691"/>
          </a:xfrm>
        </p:grpSpPr>
        <p:grpSp>
          <p:nvGrpSpPr>
            <p:cNvPr id="14" name="Group 13"/>
            <p:cNvGrpSpPr/>
            <p:nvPr/>
          </p:nvGrpSpPr>
          <p:grpSpPr>
            <a:xfrm>
              <a:off x="5669714" y="1340013"/>
              <a:ext cx="5150687" cy="4155832"/>
              <a:chOff x="2732558" y="924592"/>
              <a:chExt cx="5150687" cy="415583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558" y="1148503"/>
                <a:ext cx="5032297" cy="3931921"/>
              </a:xfrm>
              <a:prstGeom prst="rect">
                <a:avLst/>
              </a:prstGeom>
            </p:spPr>
          </p:pic>
          <p:sp>
            <p:nvSpPr>
              <p:cNvPr id="6" name="TextBox 5"/>
              <p:cNvSpPr txBox="1"/>
              <p:nvPr/>
            </p:nvSpPr>
            <p:spPr>
              <a:xfrm>
                <a:off x="6509852" y="1302040"/>
                <a:ext cx="804041" cy="400110"/>
              </a:xfrm>
              <a:prstGeom prst="rect">
                <a:avLst/>
              </a:prstGeom>
              <a:noFill/>
            </p:spPr>
            <p:txBody>
              <a:bodyPr wrap="square" rtlCol="0">
                <a:spAutoFit/>
              </a:bodyPr>
              <a:lstStyle/>
              <a:p>
                <a:r>
                  <a:rPr lang="en-US" sz="2000" dirty="0" err="1" smtClean="0">
                    <a:latin typeface="Calibri" charset="0"/>
                    <a:ea typeface="Calibri" charset="0"/>
                    <a:cs typeface="Calibri" charset="0"/>
                  </a:rPr>
                  <a:t>Redis</a:t>
                </a:r>
                <a:endParaRPr lang="en-US" sz="2000" dirty="0">
                  <a:latin typeface="Calibri" charset="0"/>
                  <a:ea typeface="Calibri" charset="0"/>
                  <a:cs typeface="Calibri" charset="0"/>
                </a:endParaRPr>
              </a:p>
            </p:txBody>
          </p:sp>
          <p:sp>
            <p:nvSpPr>
              <p:cNvPr id="7" name="Oval 6"/>
              <p:cNvSpPr/>
              <p:nvPr/>
            </p:nvSpPr>
            <p:spPr>
              <a:xfrm>
                <a:off x="7369773" y="1629095"/>
                <a:ext cx="513472" cy="27352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bwMode="auto">
              <a:xfrm>
                <a:off x="3751783" y="1080795"/>
                <a:ext cx="64982" cy="64982"/>
              </a:xfrm>
              <a:prstGeom prst="ellipse">
                <a:avLst/>
              </a:prstGeom>
              <a:solidFill>
                <a:srgbClr val="0054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TextBox 11"/>
              <p:cNvSpPr txBox="1"/>
              <p:nvPr/>
            </p:nvSpPr>
            <p:spPr>
              <a:xfrm>
                <a:off x="3770329" y="924592"/>
                <a:ext cx="3565988"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Each dot represents a 2MB page</a:t>
                </a:r>
                <a:endParaRPr lang="en-US" sz="2000" dirty="0">
                  <a:latin typeface="Calibri" charset="0"/>
                  <a:ea typeface="Calibri" charset="0"/>
                  <a:cs typeface="Calibri" charset="0"/>
                </a:endParaRPr>
              </a:p>
            </p:txBody>
          </p:sp>
        </p:grpSp>
        <p:sp>
          <p:nvSpPr>
            <p:cNvPr id="18" name="TextBox 17"/>
            <p:cNvSpPr txBox="1"/>
            <p:nvPr/>
          </p:nvSpPr>
          <p:spPr>
            <a:xfrm>
              <a:off x="7237946" y="5406927"/>
              <a:ext cx="2611082"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Scan interval 10 sec</a:t>
              </a:r>
              <a:endParaRPr lang="en-US" sz="1400" dirty="0">
                <a:latin typeface="Calibri" charset="0"/>
                <a:ea typeface="Calibri" charset="0"/>
                <a:cs typeface="Calibri" charset="0"/>
              </a:endParaRPr>
            </a:p>
          </p:txBody>
        </p:sp>
      </p:grpSp>
      <p:grpSp>
        <p:nvGrpSpPr>
          <p:cNvPr id="22" name="Group 21"/>
          <p:cNvGrpSpPr/>
          <p:nvPr/>
        </p:nvGrpSpPr>
        <p:grpSpPr>
          <a:xfrm>
            <a:off x="5717053" y="992473"/>
            <a:ext cx="5152994" cy="4251302"/>
            <a:chOff x="5717053" y="992473"/>
            <a:chExt cx="5152994" cy="4251302"/>
          </a:xfrm>
        </p:grpSpPr>
        <p:grpSp>
          <p:nvGrpSpPr>
            <p:cNvPr id="9" name="Group 8"/>
            <p:cNvGrpSpPr/>
            <p:nvPr/>
          </p:nvGrpSpPr>
          <p:grpSpPr>
            <a:xfrm>
              <a:off x="5717053" y="992473"/>
              <a:ext cx="5152994" cy="4251302"/>
              <a:chOff x="7462725" y="722793"/>
              <a:chExt cx="5152994" cy="4251302"/>
            </a:xfrm>
          </p:grpSpPr>
          <p:graphicFrame>
            <p:nvGraphicFramePr>
              <p:cNvPr id="15" name="Chart 14"/>
              <p:cNvGraphicFramePr>
                <a:graphicFrameLocks/>
              </p:cNvGraphicFramePr>
              <p:nvPr>
                <p:extLst>
                  <p:ext uri="{D42A27DB-BD31-4B8C-83A1-F6EECF244321}">
                    <p14:modId xmlns:p14="http://schemas.microsoft.com/office/powerpoint/2010/main" val="839083243"/>
                  </p:ext>
                </p:extLst>
              </p:nvPr>
            </p:nvGraphicFramePr>
            <p:xfrm>
              <a:off x="7462725" y="722793"/>
              <a:ext cx="5152994" cy="4251302"/>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p:cNvSpPr txBox="1"/>
              <p:nvPr/>
            </p:nvSpPr>
            <p:spPr>
              <a:xfrm>
                <a:off x="11663218" y="1524566"/>
                <a:ext cx="899294" cy="369332"/>
              </a:xfrm>
              <a:prstGeom prst="rect">
                <a:avLst/>
              </a:prstGeom>
              <a:noFill/>
            </p:spPr>
            <p:txBody>
              <a:bodyPr wrap="square" rtlCol="0">
                <a:spAutoFit/>
              </a:bodyPr>
              <a:lstStyle/>
              <a:p>
                <a:pPr algn="ctr"/>
                <a:r>
                  <a:rPr lang="en-US" dirty="0">
                    <a:latin typeface="Calibri" charset="0"/>
                    <a:ea typeface="Calibri" charset="0"/>
                    <a:cs typeface="Calibri" charset="0"/>
                  </a:rPr>
                  <a:t>B</a:t>
                </a:r>
                <a:r>
                  <a:rPr lang="en-US" dirty="0" smtClean="0">
                    <a:latin typeface="Calibri" charset="0"/>
                    <a:ea typeface="Calibri" charset="0"/>
                    <a:cs typeface="Calibri" charset="0"/>
                  </a:rPr>
                  <a:t>etter</a:t>
                </a:r>
                <a:endParaRPr lang="en-US" dirty="0">
                  <a:latin typeface="Calibri" charset="0"/>
                  <a:ea typeface="Calibri" charset="0"/>
                  <a:cs typeface="Calibri" charset="0"/>
                </a:endParaRPr>
              </a:p>
            </p:txBody>
          </p:sp>
          <p:sp>
            <p:nvSpPr>
              <p:cNvPr id="17" name="Up Arrow 16"/>
              <p:cNvSpPr/>
              <p:nvPr/>
            </p:nvSpPr>
            <p:spPr bwMode="auto">
              <a:xfrm flipV="1">
                <a:off x="11985799" y="1830168"/>
                <a:ext cx="236219" cy="1054008"/>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19" name="Straight Connector 18"/>
            <p:cNvCxnSpPr/>
            <p:nvPr/>
          </p:nvCxnSpPr>
          <p:spPr bwMode="auto">
            <a:xfrm>
              <a:off x="6511630" y="4142509"/>
              <a:ext cx="418685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0" name="TextBox 19"/>
            <p:cNvSpPr txBox="1"/>
            <p:nvPr/>
          </p:nvSpPr>
          <p:spPr>
            <a:xfrm>
              <a:off x="6747164" y="3856307"/>
              <a:ext cx="2590800" cy="353943"/>
            </a:xfrm>
            <a:prstGeom prst="rect">
              <a:avLst/>
            </a:prstGeom>
            <a:noFill/>
            <a:ln>
              <a:noFill/>
            </a:ln>
          </p:spPr>
          <p:txBody>
            <a:bodyPr wrap="square" rtlCol="0">
              <a:spAutoFit/>
            </a:bodyPr>
            <a:lstStyle/>
            <a:p>
              <a:pPr algn="ctr"/>
              <a:r>
                <a:rPr lang="en-US" sz="1700" dirty="0" smtClean="0">
                  <a:solidFill>
                    <a:srgbClr val="FF0000"/>
                  </a:solidFill>
                  <a:latin typeface="Calibri" charset="0"/>
                  <a:ea typeface="Calibri" charset="0"/>
                  <a:cs typeface="Calibri" charset="0"/>
                </a:rPr>
                <a:t>Tolerable slowdown 3%</a:t>
              </a:r>
              <a:endParaRPr lang="en-US" sz="1700" dirty="0">
                <a:solidFill>
                  <a:srgbClr val="FF0000"/>
                </a:solidFill>
                <a:latin typeface="Calibri" charset="0"/>
                <a:ea typeface="Calibri" charset="0"/>
                <a:cs typeface="Calibri" charset="0"/>
              </a:endParaRPr>
            </a:p>
          </p:txBody>
        </p:sp>
      </p:grpSp>
    </p:spTree>
    <p:extLst>
      <p:ext uri="{BB962C8B-B14F-4D97-AF65-F5344CB8AC3E}">
        <p14:creationId xmlns:p14="http://schemas.microsoft.com/office/powerpoint/2010/main" val="2118793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Thermostat detection</a:t>
            </a:r>
            <a:endParaRPr lang="en-US" dirty="0"/>
          </a:p>
        </p:txBody>
      </p:sp>
      <p:sp>
        <p:nvSpPr>
          <p:cNvPr id="3" name="Content Placeholder 2"/>
          <p:cNvSpPr>
            <a:spLocks noGrp="1"/>
          </p:cNvSpPr>
          <p:nvPr>
            <p:ph idx="1"/>
          </p:nvPr>
        </p:nvSpPr>
        <p:spPr>
          <a:xfrm>
            <a:off x="548640" y="893352"/>
            <a:ext cx="9875520" cy="4661142"/>
          </a:xfrm>
        </p:spPr>
        <p:txBody>
          <a:bodyPr anchor="t"/>
          <a:lstStyle/>
          <a:p>
            <a:r>
              <a:rPr lang="en-US" dirty="0"/>
              <a:t>Estimate page access rate using s/w induced fault </a:t>
            </a:r>
            <a:r>
              <a:rPr lang="en-US" dirty="0" smtClean="0"/>
              <a:t>mechanism</a:t>
            </a:r>
          </a:p>
          <a:p>
            <a:pPr lvl="1"/>
            <a:r>
              <a:rPr lang="en-US" dirty="0" smtClean="0"/>
              <a:t>Cold page detection overhead (&lt; 1%)</a:t>
            </a:r>
            <a:endParaRPr lang="en-US" dirty="0" smtClean="0"/>
          </a:p>
          <a:p>
            <a:endParaRPr lang="en-US" dirty="0" smtClean="0"/>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Tolerable slowdown governed use of slow memory</a:t>
            </a:r>
          </a:p>
          <a:p>
            <a:pPr marL="771525" lvl="1" indent="-388620"/>
            <a:r>
              <a:rPr lang="en-US" dirty="0"/>
              <a:t>Move cold pages to slow memory controlling slow mem. access </a:t>
            </a:r>
            <a:r>
              <a:rPr lang="en-US" dirty="0" smtClean="0"/>
              <a:t>rate</a:t>
            </a:r>
          </a:p>
          <a:p>
            <a:pPr marL="771525" lvl="1" indent="-388620"/>
            <a:r>
              <a:rPr lang="en-US" dirty="0" smtClean="0"/>
              <a:t>Input parameter: slowdown application can tolerate</a:t>
            </a:r>
            <a:endParaRPr lang="en-US" dirty="0"/>
          </a:p>
          <a:p>
            <a:endParaRPr lang="en-US" dirty="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31</a:t>
            </a:fld>
            <a:endParaRPr lang="en-US" dirty="0"/>
          </a:p>
        </p:txBody>
      </p:sp>
      <p:sp>
        <p:nvSpPr>
          <p:cNvPr id="5" name="Rounded Rectangle 4"/>
          <p:cNvSpPr/>
          <p:nvPr/>
        </p:nvSpPr>
        <p:spPr>
          <a:xfrm>
            <a:off x="635000" y="4259891"/>
            <a:ext cx="2402716"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alibri" charset="0"/>
                <a:ea typeface="Calibri" charset="0"/>
                <a:cs typeface="Calibri" charset="0"/>
              </a:rPr>
              <a:t>1. Page </a:t>
            </a:r>
            <a:r>
              <a:rPr lang="en-US" sz="2400" b="1" dirty="0">
                <a:solidFill>
                  <a:schemeClr val="tx1"/>
                </a:solidFill>
                <a:latin typeface="Calibri" charset="0"/>
                <a:ea typeface="Calibri" charset="0"/>
                <a:cs typeface="Calibri" charset="0"/>
              </a:rPr>
              <a:t>s</a:t>
            </a:r>
            <a:r>
              <a:rPr lang="en-US" sz="2400" b="1" dirty="0" smtClean="0">
                <a:solidFill>
                  <a:schemeClr val="tx1"/>
                </a:solidFill>
                <a:latin typeface="Calibri" charset="0"/>
                <a:ea typeface="Calibri" charset="0"/>
                <a:cs typeface="Calibri" charset="0"/>
              </a:rPr>
              <a:t>ampling</a:t>
            </a:r>
            <a:endParaRPr lang="en-US" sz="2400" b="1" dirty="0">
              <a:solidFill>
                <a:schemeClr val="tx1"/>
              </a:solidFill>
              <a:latin typeface="Calibri" charset="0"/>
              <a:ea typeface="Calibri" charset="0"/>
              <a:cs typeface="Calibri" charset="0"/>
            </a:endParaRPr>
          </a:p>
        </p:txBody>
      </p:sp>
      <p:sp>
        <p:nvSpPr>
          <p:cNvPr id="9" name="Rounded Rectangle 8"/>
          <p:cNvSpPr/>
          <p:nvPr/>
        </p:nvSpPr>
        <p:spPr>
          <a:xfrm>
            <a:off x="3771900" y="4259891"/>
            <a:ext cx="2928908"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Calibri" charset="0"/>
                <a:ea typeface="Calibri" charset="0"/>
                <a:cs typeface="Calibri" charset="0"/>
              </a:rPr>
              <a:t>2. </a:t>
            </a:r>
            <a:r>
              <a:rPr lang="en-US" sz="2400" b="1" dirty="0" smtClean="0">
                <a:solidFill>
                  <a:schemeClr val="tx1"/>
                </a:solidFill>
                <a:latin typeface="Calibri" charset="0"/>
                <a:ea typeface="Calibri" charset="0"/>
                <a:cs typeface="Calibri" charset="0"/>
              </a:rPr>
              <a:t>Page classification </a:t>
            </a:r>
            <a:endParaRPr lang="en-US" sz="2400" b="1" dirty="0">
              <a:solidFill>
                <a:schemeClr val="tx1"/>
              </a:solidFill>
              <a:latin typeface="Calibri" charset="0"/>
              <a:ea typeface="Calibri" charset="0"/>
              <a:cs typeface="Calibri" charset="0"/>
            </a:endParaRPr>
          </a:p>
        </p:txBody>
      </p:sp>
      <p:sp>
        <p:nvSpPr>
          <p:cNvPr id="10" name="Rounded Rectangle 9"/>
          <p:cNvSpPr/>
          <p:nvPr/>
        </p:nvSpPr>
        <p:spPr>
          <a:xfrm>
            <a:off x="7434992" y="4259891"/>
            <a:ext cx="2801485"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Calibri" charset="0"/>
                <a:ea typeface="Calibri" charset="0"/>
                <a:cs typeface="Calibri" charset="0"/>
              </a:rPr>
              <a:t>3. </a:t>
            </a:r>
            <a:r>
              <a:rPr lang="en-US" sz="2400" b="1" dirty="0" smtClean="0">
                <a:solidFill>
                  <a:schemeClr val="tx1"/>
                </a:solidFill>
                <a:latin typeface="Calibri" charset="0"/>
                <a:ea typeface="Calibri" charset="0"/>
                <a:cs typeface="Calibri" charset="0"/>
              </a:rPr>
              <a:t>Phase change detection</a:t>
            </a:r>
            <a:endParaRPr lang="en-US" sz="2400" b="1"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1404107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1" nodeType="clickEffect">
                                  <p:stCondLst>
                                    <p:cond delay="0"/>
                                  </p:stCondLst>
                                  <p:childTnLst>
                                    <p:animClr clrSpc="hsl" dir="cw">
                                      <p:cBhvr override="childStyle">
                                        <p:cTn id="6" dur="500" fill="hold"/>
                                        <p:tgtEl>
                                          <p:spTgt spid="5"/>
                                        </p:tgtEl>
                                        <p:attrNameLst>
                                          <p:attrName>style.color</p:attrName>
                                        </p:attrNameLst>
                                      </p:cBhvr>
                                      <p:by>
                                        <p:hsl h="7200000" s="0" l="0"/>
                                      </p:by>
                                    </p:animClr>
                                    <p:animClr clrSpc="hsl" dir="cw">
                                      <p:cBhvr>
                                        <p:cTn id="7" dur="500" fill="hold"/>
                                        <p:tgtEl>
                                          <p:spTgt spid="5"/>
                                        </p:tgtEl>
                                        <p:attrNameLst>
                                          <p:attrName>fillcolor</p:attrName>
                                        </p:attrNameLst>
                                      </p:cBhvr>
                                      <p:by>
                                        <p:hsl h="7200000" s="0" l="0"/>
                                      </p:by>
                                    </p:animClr>
                                    <p:animClr clrSpc="hsl" dir="cw">
                                      <p:cBhvr>
                                        <p:cTn id="8" dur="500" fill="hold"/>
                                        <p:tgtEl>
                                          <p:spTgt spid="5"/>
                                        </p:tgtEl>
                                        <p:attrNameLst>
                                          <p:attrName>stroke.color</p:attrName>
                                        </p:attrNameLst>
                                      </p:cBhvr>
                                      <p:by>
                                        <p:hsl h="7200000" s="0" l="0"/>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32</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Tree>
    <p:extLst>
      <p:ext uri="{BB962C8B-B14F-4D97-AF65-F5344CB8AC3E}">
        <p14:creationId xmlns:p14="http://schemas.microsoft.com/office/powerpoint/2010/main" val="80880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33</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p:txBody>
      </p:sp>
    </p:spTree>
    <p:extLst>
      <p:ext uri="{BB962C8B-B14F-4D97-AF65-F5344CB8AC3E}">
        <p14:creationId xmlns:p14="http://schemas.microsoft.com/office/powerpoint/2010/main" val="136797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34</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p:txBody>
      </p:sp>
    </p:spTree>
    <p:extLst>
      <p:ext uri="{BB962C8B-B14F-4D97-AF65-F5344CB8AC3E}">
        <p14:creationId xmlns:p14="http://schemas.microsoft.com/office/powerpoint/2010/main" val="593110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35</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p:txBody>
      </p:sp>
    </p:spTree>
    <p:extLst>
      <p:ext uri="{BB962C8B-B14F-4D97-AF65-F5344CB8AC3E}">
        <p14:creationId xmlns:p14="http://schemas.microsoft.com/office/powerpoint/2010/main" val="1932466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36</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p:txBody>
      </p:sp>
    </p:spTree>
    <p:extLst>
      <p:ext uri="{BB962C8B-B14F-4D97-AF65-F5344CB8AC3E}">
        <p14:creationId xmlns:p14="http://schemas.microsoft.com/office/powerpoint/2010/main" val="284172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37</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cxnSp>
        <p:nvCxnSpPr>
          <p:cNvPr id="32" name="Straight Arrow Connector 31"/>
          <p:cNvCxnSpPr/>
          <p:nvPr/>
        </p:nvCxnSpPr>
        <p:spPr>
          <a:xfrm>
            <a:off x="8740347" y="1965449"/>
            <a:ext cx="757445"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71980" y="1644627"/>
            <a:ext cx="825812" cy="369332"/>
          </a:xfrm>
          <a:prstGeom prst="rect">
            <a:avLst/>
          </a:prstGeom>
          <a:noFill/>
        </p:spPr>
        <p:txBody>
          <a:bodyPr wrap="square" rtlCol="0">
            <a:spAutoFit/>
          </a:bodyPr>
          <a:lstStyle/>
          <a:p>
            <a:pPr algn="ctr"/>
            <a:r>
              <a:rPr lang="en-US" dirty="0" smtClean="0">
                <a:latin typeface="Calibri" charset="0"/>
                <a:ea typeface="Calibri" charset="0"/>
                <a:cs typeface="Calibri" charset="0"/>
              </a:rPr>
              <a:t>Merge</a:t>
            </a:r>
            <a:endParaRPr lang="en-US" dirty="0">
              <a:latin typeface="Calibri" charset="0"/>
              <a:ea typeface="Calibri" charset="0"/>
              <a:cs typeface="Calibri" charset="0"/>
            </a:endParaRPr>
          </a:p>
        </p:txBody>
      </p:sp>
      <p:sp>
        <p:nvSpPr>
          <p:cNvPr id="34" name="Rounded Rectangle 33"/>
          <p:cNvSpPr/>
          <p:nvPr/>
        </p:nvSpPr>
        <p:spPr>
          <a:xfrm>
            <a:off x="9544751" y="1737294"/>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smtClean="0">
                <a:solidFill>
                  <a:schemeClr val="dk1"/>
                </a:solidFill>
                <a:latin typeface="Calibri"/>
                <a:ea typeface="Calibri"/>
                <a:cs typeface="Calibri"/>
                <a:sym typeface="Calibri"/>
              </a:rPr>
              <a:t>Continuousl</a:t>
            </a:r>
            <a:r>
              <a:rPr lang="en-US" kern="0" smtClean="0"/>
              <a:t>y s</a:t>
            </a:r>
            <a:r>
              <a:rPr lang="en-US" kern="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a:p>
            <a:pPr marL="411480" indent="-388620" defTabSz="914400">
              <a:spcBef>
                <a:spcPts val="576"/>
              </a:spcBef>
            </a:pPr>
            <a:r>
              <a:rPr lang="en-US" kern="0" dirty="0" smtClean="0">
                <a:solidFill>
                  <a:schemeClr val="dk1"/>
                </a:solidFill>
                <a:latin typeface="Calibri"/>
                <a:ea typeface="Calibri"/>
                <a:cs typeface="Calibri"/>
                <a:sym typeface="Calibri"/>
              </a:rPr>
              <a:t>Merge the split page back to huge page</a:t>
            </a:r>
            <a:endParaRPr lang="en-US" kern="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2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25" name="Rounded Rectangle 24"/>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26" name="Rounded Rectangle 2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27" name="Rounded Rectangle 26"/>
          <p:cNvSpPr/>
          <p:nvPr/>
        </p:nvSpPr>
        <p:spPr>
          <a:xfrm>
            <a:off x="1658256" y="3129993"/>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8" name="Rounded Rectangle 27"/>
          <p:cNvSpPr/>
          <p:nvPr/>
        </p:nvSpPr>
        <p:spPr>
          <a:xfrm>
            <a:off x="1658256" y="3872944"/>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9" name="Rounded Rectangle 28"/>
          <p:cNvSpPr/>
          <p:nvPr/>
        </p:nvSpPr>
        <p:spPr>
          <a:xfrm>
            <a:off x="1658256" y="4995255"/>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0" name="Rounded Rectangle 29"/>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Slide Number Placeholder 3"/>
          <p:cNvSpPr>
            <a:spLocks noGrp="1"/>
          </p:cNvSpPr>
          <p:nvPr>
            <p:ph type="sldNum" sz="quarter" idx="4"/>
          </p:nvPr>
        </p:nvSpPr>
        <p:spPr>
          <a:xfrm>
            <a:off x="10424160" y="5897880"/>
            <a:ext cx="548640" cy="274320"/>
          </a:xfrm>
        </p:spPr>
        <p:txBody>
          <a:bodyPr/>
          <a:lstStyle/>
          <a:p>
            <a:r>
              <a:rPr lang="en-US" dirty="0" smtClean="0"/>
              <a:t>38</a:t>
            </a:r>
            <a:endParaRPr lang="en-US" dirty="0"/>
          </a:p>
        </p:txBody>
      </p:sp>
    </p:spTree>
    <p:extLst>
      <p:ext uri="{BB962C8B-B14F-4D97-AF65-F5344CB8AC3E}">
        <p14:creationId xmlns:p14="http://schemas.microsoft.com/office/powerpoint/2010/main" val="2137274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22" name="Rounded Rectangle 21"/>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17" name="Rounded Rectangle 16"/>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13" name="Rounded Rectangle 12"/>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658256" y="3129993"/>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658256" y="3872944"/>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1442873" y="3078824"/>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39348" y="4062877"/>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658256" y="4995255"/>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16" name="Slide Number Placeholder 3"/>
          <p:cNvSpPr>
            <a:spLocks noGrp="1"/>
          </p:cNvSpPr>
          <p:nvPr>
            <p:ph type="sldNum" sz="quarter" idx="4"/>
          </p:nvPr>
        </p:nvSpPr>
        <p:spPr>
          <a:xfrm>
            <a:off x="10424160" y="5897880"/>
            <a:ext cx="548640" cy="274320"/>
          </a:xfrm>
        </p:spPr>
        <p:txBody>
          <a:bodyPr/>
          <a:lstStyle/>
          <a:p>
            <a:r>
              <a:rPr lang="en-US" dirty="0" smtClean="0"/>
              <a:t>39</a:t>
            </a:r>
            <a:endParaRPr lang="en-US" dirty="0"/>
          </a:p>
        </p:txBody>
      </p:sp>
    </p:spTree>
    <p:extLst>
      <p:ext uri="{BB962C8B-B14F-4D97-AF65-F5344CB8AC3E}">
        <p14:creationId xmlns:p14="http://schemas.microsoft.com/office/powerpoint/2010/main" val="1921216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47"/>
            <a:ext cx="10972800" cy="617220"/>
          </a:xfrm>
        </p:spPr>
        <p:txBody>
          <a:bodyPr/>
          <a:lstStyle/>
          <a:p>
            <a:r>
              <a:rPr lang="en-US" dirty="0" smtClean="0"/>
              <a:t>Heterogeneity in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54741099"/>
              </p:ext>
            </p:extLst>
          </p:nvPr>
        </p:nvGraphicFramePr>
        <p:xfrm>
          <a:off x="1414220" y="1696037"/>
          <a:ext cx="8144359" cy="188976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
        <p:nvSpPr>
          <p:cNvPr id="3" name="Rounded Rectangle 2"/>
          <p:cNvSpPr/>
          <p:nvPr/>
        </p:nvSpPr>
        <p:spPr bwMode="auto">
          <a:xfrm>
            <a:off x="1108363" y="2396836"/>
            <a:ext cx="8756074" cy="374073"/>
          </a:xfrm>
          <a:prstGeom prst="round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 name="Group 7"/>
          <p:cNvGrpSpPr/>
          <p:nvPr/>
        </p:nvGrpSpPr>
        <p:grpSpPr>
          <a:xfrm>
            <a:off x="2551479" y="3350713"/>
            <a:ext cx="5869840" cy="2145214"/>
            <a:chOff x="2551479" y="3350713"/>
            <a:chExt cx="5869840" cy="2145214"/>
          </a:xfrm>
        </p:grpSpPr>
        <p:pic>
          <p:nvPicPr>
            <p:cNvPr id="5" name="Picture 4"/>
            <p:cNvPicPr>
              <a:picLocks noChangeAspect="1"/>
            </p:cNvPicPr>
            <p:nvPr/>
          </p:nvPicPr>
          <p:blipFill>
            <a:blip r:embed="rId3"/>
            <a:stretch>
              <a:fillRect/>
            </a:stretch>
          </p:blipFill>
          <p:spPr>
            <a:xfrm>
              <a:off x="3341187" y="3350713"/>
              <a:ext cx="4290424" cy="2145214"/>
            </a:xfrm>
            <a:prstGeom prst="rect">
              <a:avLst/>
            </a:prstGeom>
          </p:spPr>
        </p:pic>
        <p:sp>
          <p:nvSpPr>
            <p:cNvPr id="7" name="TextBox 62"/>
            <p:cNvSpPr txBox="1">
              <a:spLocks noChangeArrowheads="1"/>
            </p:cNvSpPr>
            <p:nvPr/>
          </p:nvSpPr>
          <p:spPr bwMode="auto">
            <a:xfrm>
              <a:off x="2551479" y="5065040"/>
              <a:ext cx="58698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Most servers/desktops have DDR main memory</a:t>
              </a:r>
              <a:endParaRPr lang="en-US" altLang="en-US" sz="2200" dirty="0">
                <a:latin typeface="Calibri" charset="0"/>
                <a:ea typeface="Calibri" charset="0"/>
                <a:cs typeface="Calibri" charset="0"/>
              </a:endParaRPr>
            </a:p>
          </p:txBody>
        </p:sp>
      </p:grpSp>
    </p:spTree>
    <p:extLst>
      <p:ext uri="{BB962C8B-B14F-4D97-AF65-F5344CB8AC3E}">
        <p14:creationId xmlns:p14="http://schemas.microsoft.com/office/powerpoint/2010/main" val="171029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22" name="Rounded Rectangle 21"/>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17" name="Rounded Rectangle 16"/>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13" name="Rounded Rectangle 12"/>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1442873" y="3078824"/>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39348" y="4062877"/>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658256" y="499525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18" name="Straight Arrow Connector 17"/>
          <p:cNvCxnSpPr/>
          <p:nvPr/>
        </p:nvCxnSpPr>
        <p:spPr>
          <a:xfrm flipV="1">
            <a:off x="1635101" y="4787344"/>
            <a:ext cx="202249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71508" y="4414829"/>
            <a:ext cx="3122019" cy="707886"/>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a:t>
            </a:r>
          </a:p>
          <a:p>
            <a:pPr algn="ctr"/>
            <a:r>
              <a:rPr lang="en-US" sz="2000" b="1" dirty="0" smtClean="0">
                <a:latin typeface="Calibri" charset="0"/>
                <a:ea typeface="Calibri" charset="0"/>
                <a:cs typeface="Calibri" charset="0"/>
              </a:rPr>
              <a:t>scaled by sampling fraction</a:t>
            </a:r>
            <a:endParaRPr lang="en-US" sz="2000" b="1" dirty="0">
              <a:latin typeface="Calibri" charset="0"/>
              <a:ea typeface="Calibri" charset="0"/>
              <a:cs typeface="Calibri" charset="0"/>
            </a:endParaRP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20" name="Right Arrow 19"/>
          <p:cNvSpPr/>
          <p:nvPr/>
        </p:nvSpPr>
        <p:spPr bwMode="auto">
          <a:xfrm>
            <a:off x="4124672" y="5405451"/>
            <a:ext cx="2654100" cy="400021"/>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charset="0"/>
              <a:ea typeface="Calibri" charset="0"/>
              <a:cs typeface="Calibri" charset="0"/>
            </a:endParaRPr>
          </a:p>
        </p:txBody>
      </p:sp>
      <p:sp>
        <p:nvSpPr>
          <p:cNvPr id="21" name="TextBox 20"/>
          <p:cNvSpPr txBox="1"/>
          <p:nvPr/>
        </p:nvSpPr>
        <p:spPr>
          <a:xfrm>
            <a:off x="4197912" y="5667837"/>
            <a:ext cx="2495689" cy="369332"/>
          </a:xfrm>
          <a:prstGeom prst="rect">
            <a:avLst/>
          </a:prstGeom>
          <a:noFill/>
        </p:spPr>
        <p:txBody>
          <a:bodyPr wrap="square" rtlCol="0">
            <a:spAutoFit/>
          </a:bodyPr>
          <a:lstStyle/>
          <a:p>
            <a:pPr algn="ctr"/>
            <a:r>
              <a:rPr lang="en-US" dirty="0" smtClean="0">
                <a:latin typeface="Calibri" charset="0"/>
                <a:ea typeface="Calibri" charset="0"/>
                <a:cs typeface="Calibri" charset="0"/>
              </a:rPr>
              <a:t>Migrate to slow mem</a:t>
            </a:r>
            <a:endParaRPr lang="en-US" dirty="0">
              <a:latin typeface="Calibri" charset="0"/>
              <a:ea typeface="Calibri" charset="0"/>
              <a:cs typeface="Calibri" charset="0"/>
            </a:endParaRPr>
          </a:p>
        </p:txBody>
      </p:sp>
      <p:sp>
        <p:nvSpPr>
          <p:cNvPr id="25" name="Slide Number Placeholder 3"/>
          <p:cNvSpPr>
            <a:spLocks noGrp="1"/>
          </p:cNvSpPr>
          <p:nvPr>
            <p:ph type="sldNum" sz="quarter" idx="4"/>
          </p:nvPr>
        </p:nvSpPr>
        <p:spPr>
          <a:xfrm>
            <a:off x="10424160" y="5897880"/>
            <a:ext cx="548640" cy="274320"/>
          </a:xfrm>
        </p:spPr>
        <p:txBody>
          <a:bodyPr/>
          <a:lstStyle/>
          <a:p>
            <a:r>
              <a:rPr lang="en-US" dirty="0" smtClean="0"/>
              <a:t>40</a:t>
            </a:r>
            <a:endParaRPr lang="en-US" dirty="0"/>
          </a:p>
        </p:txBody>
      </p:sp>
    </p:spTree>
    <p:extLst>
      <p:ext uri="{BB962C8B-B14F-4D97-AF65-F5344CB8AC3E}">
        <p14:creationId xmlns:p14="http://schemas.microsoft.com/office/powerpoint/2010/main" val="869854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hold" grpId="0" nodeType="afterEffect">
                                  <p:stCondLst>
                                    <p:cond delay="0"/>
                                  </p:stCondLst>
                                  <p:childTnLst>
                                    <p:animMotion origin="layout" path="M -2.26852E-6 -6.17284E-7 L 0.5463 -6.17284E-7 " pathEditMode="relative" rAng="0" ptsTypes="AA">
                                      <p:cBhvr>
                                        <p:cTn id="11" dur="2000" fill="hold"/>
                                        <p:tgtEl>
                                          <p:spTgt spid="38"/>
                                        </p:tgtEl>
                                        <p:attrNameLst>
                                          <p:attrName>ppt_x</p:attrName>
                                          <p:attrName>ppt_y</p:attrName>
                                        </p:attrNameLst>
                                      </p:cBhvr>
                                      <p:rCtr x="273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0" grpId="0" animBg="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change detection</a:t>
            </a:r>
            <a:endParaRPr lang="en-US" dirty="0"/>
          </a:p>
        </p:txBody>
      </p:sp>
      <p:sp>
        <p:nvSpPr>
          <p:cNvPr id="3" name="Content Placeholder 2"/>
          <p:cNvSpPr>
            <a:spLocks noGrp="1"/>
          </p:cNvSpPr>
          <p:nvPr>
            <p:ph idx="1"/>
          </p:nvPr>
        </p:nvSpPr>
        <p:spPr>
          <a:xfrm>
            <a:off x="548639" y="852408"/>
            <a:ext cx="10308413" cy="4661142"/>
          </a:xfrm>
        </p:spPr>
        <p:txBody>
          <a:bodyPr anchor="t"/>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behavior may change over time</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Measure access rate to all cold pages &amp; sort by access frequency</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above </a:t>
            </a:r>
            <a:r>
              <a:rPr lang="en-US" b="1" dirty="0">
                <a:solidFill>
                  <a:schemeClr val="dk1"/>
                </a:solidFill>
                <a:latin typeface="Courier New" charset="0"/>
                <a:ea typeface="Courier New" charset="0"/>
                <a:cs typeface="Courier New" charset="0"/>
                <a:sym typeface="Calibri"/>
              </a:rPr>
              <a:t>30K</a:t>
            </a:r>
            <a:r>
              <a:rPr lang="en-US" dirty="0">
                <a:solidFill>
                  <a:schemeClr val="dk1"/>
                </a:solidFill>
                <a:latin typeface="Calibri"/>
                <a:ea typeface="Calibri"/>
                <a:cs typeface="Calibri"/>
                <a:sym typeface="Calibri"/>
              </a:rPr>
              <a:t> total access rate get migrated back to DRAM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41</a:t>
            </a:fld>
            <a:endParaRPr lang="en-US" dirty="0"/>
          </a:p>
        </p:txBody>
      </p:sp>
      <p:grpSp>
        <p:nvGrpSpPr>
          <p:cNvPr id="16" name="Group 15"/>
          <p:cNvGrpSpPr/>
          <p:nvPr/>
        </p:nvGrpSpPr>
        <p:grpSpPr>
          <a:xfrm>
            <a:off x="949273" y="2861408"/>
            <a:ext cx="9004898" cy="3089206"/>
            <a:chOff x="949273" y="2861408"/>
            <a:chExt cx="9004898" cy="3089206"/>
          </a:xfrm>
        </p:grpSpPr>
        <p:sp>
          <p:nvSpPr>
            <p:cNvPr id="5" name="Rounded Rectangle 4"/>
            <p:cNvSpPr/>
            <p:nvPr/>
          </p:nvSpPr>
          <p:spPr>
            <a:xfrm>
              <a:off x="7088289" y="2861408"/>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6" name="Rounded Rectangle 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7" name="Rounded Rectangle 6"/>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8" name="Rounded Rectangle 7"/>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9" name="Rounded Rectangle 8"/>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sp>
        <p:nvSpPr>
          <p:cNvPr id="18" name="Rounded Rectangle 17"/>
          <p:cNvSpPr/>
          <p:nvPr/>
        </p:nvSpPr>
        <p:spPr>
          <a:xfrm>
            <a:off x="7826782" y="3078824"/>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19" name="Rounded Rectangle 18"/>
          <p:cNvSpPr/>
          <p:nvPr/>
        </p:nvSpPr>
        <p:spPr>
          <a:xfrm>
            <a:off x="7826782" y="382177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20" name="Straight Arrow Connector 19"/>
          <p:cNvCxnSpPr/>
          <p:nvPr/>
        </p:nvCxnSpPr>
        <p:spPr>
          <a:xfrm flipV="1">
            <a:off x="7611399" y="3027655"/>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029178" y="4011708"/>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22" name="Rounded Rectangle 21"/>
          <p:cNvSpPr/>
          <p:nvPr/>
        </p:nvSpPr>
        <p:spPr>
          <a:xfrm>
            <a:off x="7826782" y="4944086"/>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25" name="Rounded Rectangle 24"/>
          <p:cNvSpPr/>
          <p:nvPr/>
        </p:nvSpPr>
        <p:spPr>
          <a:xfrm>
            <a:off x="8404729" y="418208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Tree>
    <p:extLst>
      <p:ext uri="{BB962C8B-B14F-4D97-AF65-F5344CB8AC3E}">
        <p14:creationId xmlns:p14="http://schemas.microsoft.com/office/powerpoint/2010/main" val="7079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change detection</a:t>
            </a:r>
            <a:endParaRPr lang="en-US" dirty="0"/>
          </a:p>
        </p:txBody>
      </p:sp>
      <p:sp>
        <p:nvSpPr>
          <p:cNvPr id="3" name="Content Placeholder 2"/>
          <p:cNvSpPr>
            <a:spLocks noGrp="1"/>
          </p:cNvSpPr>
          <p:nvPr>
            <p:ph idx="1"/>
          </p:nvPr>
        </p:nvSpPr>
        <p:spPr>
          <a:xfrm>
            <a:off x="548639" y="852408"/>
            <a:ext cx="10308413" cy="4661142"/>
          </a:xfrm>
        </p:spPr>
        <p:txBody>
          <a:bodyPr anchor="t"/>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behavior may change over time</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Measure access rate to all cold pages &amp; sort by access frequency</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above </a:t>
            </a:r>
            <a:r>
              <a:rPr lang="en-US" b="1" dirty="0">
                <a:solidFill>
                  <a:schemeClr val="dk1"/>
                </a:solidFill>
                <a:latin typeface="Courier New" charset="0"/>
                <a:ea typeface="Courier New" charset="0"/>
                <a:cs typeface="Courier New" charset="0"/>
                <a:sym typeface="Calibri"/>
              </a:rPr>
              <a:t>30K</a:t>
            </a:r>
            <a:r>
              <a:rPr lang="en-US" dirty="0">
                <a:solidFill>
                  <a:schemeClr val="dk1"/>
                </a:solidFill>
                <a:latin typeface="Calibri"/>
                <a:ea typeface="Calibri"/>
                <a:cs typeface="Calibri"/>
                <a:sym typeface="Calibri"/>
              </a:rPr>
              <a:t> total access rate get migrated back to DRAM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42</a:t>
            </a:fld>
            <a:endParaRPr lang="en-US" dirty="0"/>
          </a:p>
        </p:txBody>
      </p:sp>
      <p:grpSp>
        <p:nvGrpSpPr>
          <p:cNvPr id="16" name="Group 15"/>
          <p:cNvGrpSpPr/>
          <p:nvPr/>
        </p:nvGrpSpPr>
        <p:grpSpPr>
          <a:xfrm>
            <a:off x="949273" y="2861408"/>
            <a:ext cx="9004898" cy="3089206"/>
            <a:chOff x="949273" y="2861408"/>
            <a:chExt cx="9004898" cy="3089206"/>
          </a:xfrm>
        </p:grpSpPr>
        <p:sp>
          <p:nvSpPr>
            <p:cNvPr id="5" name="Rounded Rectangle 4"/>
            <p:cNvSpPr/>
            <p:nvPr/>
          </p:nvSpPr>
          <p:spPr>
            <a:xfrm>
              <a:off x="7088289" y="2861408"/>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6" name="Rounded Rectangle 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7" name="Rounded Rectangle 6"/>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8" name="Rounded Rectangle 7"/>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9" name="Rounded Rectangle 8"/>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cxnSp>
        <p:nvCxnSpPr>
          <p:cNvPr id="17" name="Straight Arrow Connector 16"/>
          <p:cNvCxnSpPr/>
          <p:nvPr/>
        </p:nvCxnSpPr>
        <p:spPr>
          <a:xfrm flipV="1">
            <a:off x="7723399" y="3683496"/>
            <a:ext cx="208936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826782" y="307882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9" name="Rounded Rectangle 18"/>
          <p:cNvSpPr/>
          <p:nvPr/>
        </p:nvSpPr>
        <p:spPr>
          <a:xfrm>
            <a:off x="7826782" y="382177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20" name="Straight Arrow Connector 19"/>
          <p:cNvCxnSpPr/>
          <p:nvPr/>
        </p:nvCxnSpPr>
        <p:spPr>
          <a:xfrm flipV="1">
            <a:off x="7611399" y="3027655"/>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029178" y="4011708"/>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22" name="Rounded Rectangle 21"/>
          <p:cNvSpPr/>
          <p:nvPr/>
        </p:nvSpPr>
        <p:spPr>
          <a:xfrm>
            <a:off x="7826782" y="4944086"/>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24" name="TextBox 23"/>
          <p:cNvSpPr txBox="1"/>
          <p:nvPr/>
        </p:nvSpPr>
        <p:spPr>
          <a:xfrm>
            <a:off x="9814532" y="3454559"/>
            <a:ext cx="1183877" cy="400110"/>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a:t>
            </a:r>
            <a:endParaRPr lang="en-US" sz="2000" b="1" dirty="0">
              <a:latin typeface="Calibri" charset="0"/>
              <a:ea typeface="Calibri" charset="0"/>
              <a:cs typeface="Calibri" charset="0"/>
            </a:endParaRPr>
          </a:p>
        </p:txBody>
      </p:sp>
      <p:sp>
        <p:nvSpPr>
          <p:cNvPr id="25" name="Rounded Rectangle 24"/>
          <p:cNvSpPr/>
          <p:nvPr/>
        </p:nvSpPr>
        <p:spPr>
          <a:xfrm>
            <a:off x="8404729" y="418208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26" name="Right Arrow 25"/>
          <p:cNvSpPr/>
          <p:nvPr/>
        </p:nvSpPr>
        <p:spPr bwMode="auto">
          <a:xfrm rot="10800000">
            <a:off x="4091648" y="3027655"/>
            <a:ext cx="2654100" cy="400021"/>
          </a:xfrm>
          <a:prstGeom prst="rightArrow">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7" name="TextBox 26"/>
          <p:cNvSpPr txBox="1"/>
          <p:nvPr/>
        </p:nvSpPr>
        <p:spPr>
          <a:xfrm>
            <a:off x="4270749" y="3307744"/>
            <a:ext cx="2495689" cy="369332"/>
          </a:xfrm>
          <a:prstGeom prst="rect">
            <a:avLst/>
          </a:prstGeom>
          <a:noFill/>
        </p:spPr>
        <p:txBody>
          <a:bodyPr wrap="square" rtlCol="0">
            <a:spAutoFit/>
          </a:bodyPr>
          <a:lstStyle/>
          <a:p>
            <a:pPr algn="ctr"/>
            <a:r>
              <a:rPr lang="en-US" dirty="0" smtClean="0">
                <a:latin typeface="Calibri" charset="0"/>
                <a:ea typeface="Calibri" charset="0"/>
                <a:cs typeface="Calibri" charset="0"/>
              </a:rPr>
              <a:t>Migrate back to DRAM</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677235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0.00188 -0.00128 L -0.56134 0.30633 " pathEditMode="relative" ptsTypes="AA">
                                      <p:cBhvr>
                                        <p:cTn id="10"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Thermostat: example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43</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3521"/>
            <a:ext cx="10972800" cy="3853590"/>
          </a:xfrm>
          <a:prstGeom prst="rect">
            <a:avLst/>
          </a:prstGeom>
        </p:spPr>
      </p:pic>
      <p:sp>
        <p:nvSpPr>
          <p:cNvPr id="9" name="Shape 293"/>
          <p:cNvSpPr txBox="1"/>
          <p:nvPr/>
        </p:nvSpPr>
        <p:spPr>
          <a:xfrm>
            <a:off x="1" y="5308119"/>
            <a:ext cx="10972799" cy="511650"/>
          </a:xfrm>
          <a:prstGeom prst="rect">
            <a:avLst/>
          </a:prstGeom>
          <a:noFill/>
          <a:ln>
            <a:noFill/>
          </a:ln>
        </p:spPr>
        <p:txBody>
          <a:bodyPr lIns="82283" tIns="82283" rIns="82283" bIns="82283" anchor="t" anchorCtr="0">
            <a:noAutofit/>
          </a:bodyPr>
          <a:lstStyle/>
          <a:p>
            <a:pPr algn="ctr"/>
            <a:r>
              <a:rPr lang="en-US" sz="2880" b="1" dirty="0" smtClean="0">
                <a:solidFill>
                  <a:srgbClr val="FF0000"/>
                </a:solidFill>
                <a:latin typeface="Calibri" charset="0"/>
                <a:ea typeface="Calibri" charset="0"/>
                <a:cs typeface="Calibri" charset="0"/>
              </a:rPr>
              <a:t>Thermostat continuously samples pages to detect </a:t>
            </a:r>
            <a:r>
              <a:rPr lang="en-US" sz="2880" b="1" smtClean="0">
                <a:solidFill>
                  <a:srgbClr val="FF0000"/>
                </a:solidFill>
                <a:latin typeface="Calibri" charset="0"/>
                <a:ea typeface="Calibri" charset="0"/>
                <a:cs typeface="Calibri" charset="0"/>
              </a:rPr>
              <a:t>cold data at runtime</a:t>
            </a:r>
            <a:endParaRPr lang="en-US" sz="2880" dirty="0">
              <a:solidFill>
                <a:srgbClr val="FF0000"/>
              </a:solidFill>
              <a:latin typeface="Calibri" charset="0"/>
              <a:ea typeface="Calibri" charset="0"/>
              <a:cs typeface="Calibri" charset="0"/>
            </a:endParaRPr>
          </a:p>
        </p:txBody>
      </p:sp>
    </p:spTree>
    <p:extLst>
      <p:ext uri="{BB962C8B-B14F-4D97-AF65-F5344CB8AC3E}">
        <p14:creationId xmlns:p14="http://schemas.microsoft.com/office/powerpoint/2010/main" val="465888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1"/>
            <a:ext cx="9875519" cy="2557979"/>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page</a:t>
            </a:r>
            <a:r>
              <a:rPr lang="en-US" dirty="0">
                <a:solidFill>
                  <a:schemeClr val="dk1"/>
                </a:solidFill>
                <a:latin typeface="Calibri"/>
                <a:ea typeface="Calibri"/>
                <a:cs typeface="Calibri"/>
                <a:sym typeface="Calibri"/>
              </a:rPr>
              <a:t>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a:p>
            <a:pPr lvl="1">
              <a:spcBef>
                <a:spcPts val="504"/>
              </a:spcBef>
              <a:spcAft>
                <a:spcPts val="0"/>
              </a:spcAft>
              <a:buClr>
                <a:schemeClr val="dk1"/>
              </a:buClr>
              <a:buSzPct val="25000"/>
              <a:buNone/>
            </a:pPr>
            <a:endParaRPr dirty="0">
              <a:solidFill>
                <a:schemeClr val="dk1"/>
              </a:solidFill>
              <a:latin typeface="Calibri"/>
              <a:ea typeface="Calibri"/>
              <a:cs typeface="Calibri"/>
              <a:sym typeface="Calibri"/>
            </a:endParaRP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44</a:t>
            </a:fld>
            <a:endParaRPr lang="en-US" sz="1440">
              <a:solidFill>
                <a:schemeClr val="dk1"/>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343218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45</a:t>
            </a:fld>
            <a:endParaRPr lang="en-US" sz="1440">
              <a:solidFill>
                <a:schemeClr val="dk1"/>
              </a:solidFill>
              <a:latin typeface="Calibri"/>
              <a:ea typeface="Calibri"/>
              <a:cs typeface="Calibri"/>
              <a:sym typeface="Calibri"/>
            </a:endParaRPr>
          </a:p>
        </p:txBody>
      </p:sp>
      <p:sp>
        <p:nvSpPr>
          <p:cNvPr id="5"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29"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0"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1"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grpSp>
        <p:nvGrpSpPr>
          <p:cNvPr id="2" name="Group 1"/>
          <p:cNvGrpSpPr/>
          <p:nvPr/>
        </p:nvGrpSpPr>
        <p:grpSpPr>
          <a:xfrm>
            <a:off x="7372154" y="3150940"/>
            <a:ext cx="1768459" cy="2633395"/>
            <a:chOff x="7372154" y="3150940"/>
            <a:chExt cx="1768459" cy="2633395"/>
          </a:xfrm>
        </p:grpSpPr>
        <p:sp>
          <p:nvSpPr>
            <p:cNvPr id="32"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3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39"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0"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41"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4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5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5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3" name="Title 2"/>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559200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46</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38"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2"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3"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4"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5" name="Group 44"/>
          <p:cNvGrpSpPr/>
          <p:nvPr/>
        </p:nvGrpSpPr>
        <p:grpSpPr>
          <a:xfrm>
            <a:off x="7372154" y="3150940"/>
            <a:ext cx="1768459" cy="2633395"/>
            <a:chOff x="7372154" y="3150940"/>
            <a:chExt cx="1768459" cy="2633395"/>
          </a:xfrm>
        </p:grpSpPr>
        <p:sp>
          <p:nvSpPr>
            <p:cNvPr id="46"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7"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2"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3"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4"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5"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7"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5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09743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47</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a:solidFill>
                  <a:srgbClr val="000000"/>
                </a:solidFill>
                <a:latin typeface="Arial"/>
                <a:ea typeface="Arial"/>
                <a:cs typeface="Arial"/>
                <a:sym typeface="Arial"/>
              </a:rPr>
              <a:t>1. </a:t>
            </a:r>
            <a:r>
              <a:rPr lang="en-US" dirty="0" smtClean="0">
                <a:solidFill>
                  <a:srgbClr val="000000"/>
                </a:solidFill>
                <a:latin typeface="Arial"/>
                <a:ea typeface="Arial"/>
                <a:cs typeface="Arial"/>
                <a:sym typeface="Arial"/>
              </a:rPr>
              <a:t>Un-poison PTE</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sp>
        <p:nvSpPr>
          <p:cNvPr id="42"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3"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4"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5"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6" name="Group 45"/>
          <p:cNvGrpSpPr/>
          <p:nvPr/>
        </p:nvGrpSpPr>
        <p:grpSpPr>
          <a:xfrm>
            <a:off x="7372154" y="3150940"/>
            <a:ext cx="1768459" cy="2633395"/>
            <a:chOff x="7372154" y="3150940"/>
            <a:chExt cx="1768459" cy="2633395"/>
          </a:xfrm>
        </p:grpSpPr>
        <p:sp>
          <p:nvSpPr>
            <p:cNvPr id="47"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2"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3"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4"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5"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7"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8"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0"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1"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2"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42098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48</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335965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49</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smtClean="0">
                <a:solidFill>
                  <a:srgbClr val="FFFFFF"/>
                </a:solidFill>
                <a:latin typeface="Arial"/>
                <a:ea typeface="Arial"/>
                <a:cs typeface="Arial"/>
                <a:sym typeface="Arial"/>
              </a:rPr>
              <a:t>3</a:t>
            </a:r>
            <a:endParaRPr lang="en-US" sz="1260" b="1" dirty="0">
              <a:solidFill>
                <a:srgbClr val="FFFFFF"/>
              </a:solidFill>
              <a:latin typeface="Arial"/>
              <a:ea typeface="Arial"/>
              <a:cs typeface="Arial"/>
              <a:sym typeface="Arial"/>
            </a:endParaRP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r>
              <a:rPr lang="en-US" dirty="0" smtClean="0">
                <a:solidFill>
                  <a:srgbClr val="000000"/>
                </a:solidFill>
                <a:latin typeface="Arial"/>
                <a:ea typeface="Arial"/>
                <a:cs typeface="Arial"/>
                <a:sym typeface="Arial"/>
              </a:rPr>
              <a:t>3. Re-poison PTE</a:t>
            </a: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Rounded Rectangle 1"/>
          <p:cNvSpPr/>
          <p:nvPr/>
        </p:nvSpPr>
        <p:spPr bwMode="auto">
          <a:xfrm>
            <a:off x="3481537" y="5760975"/>
            <a:ext cx="2970063" cy="35131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Calibri" charset="0"/>
                <a:ea typeface="Calibri" charset="0"/>
                <a:cs typeface="Calibri" charset="0"/>
              </a:rPr>
              <a:t>BadgerTrap</a:t>
            </a:r>
            <a:r>
              <a:rPr kumimoji="0" lang="en-US" sz="2400" b="0" i="0" u="none" strike="noStrike" cap="none" normalizeH="0" baseline="0" dirty="0" smtClean="0">
                <a:ln>
                  <a:noFill/>
                </a:ln>
                <a:solidFill>
                  <a:schemeClr val="tx1"/>
                </a:solidFill>
                <a:effectLst/>
                <a:latin typeface="Calibri" charset="0"/>
                <a:ea typeface="Calibri" charset="0"/>
                <a:cs typeface="Calibri" charset="0"/>
              </a:rPr>
              <a:t> </a:t>
            </a:r>
            <a:r>
              <a:rPr kumimoji="0" lang="en-US" sz="1400" b="0" i="0" u="none" strike="noStrike" cap="none" normalizeH="0" baseline="0" dirty="0" smtClean="0">
                <a:ln>
                  <a:noFill/>
                </a:ln>
                <a:solidFill>
                  <a:schemeClr val="tx1"/>
                </a:solidFill>
                <a:effectLst/>
                <a:latin typeface="Calibri" charset="0"/>
                <a:ea typeface="Calibri" charset="0"/>
                <a:cs typeface="Calibri" charset="0"/>
              </a:rPr>
              <a:t>[Gandhi CAN’14]</a:t>
            </a:r>
          </a:p>
        </p:txBody>
      </p:sp>
      <p:sp>
        <p:nvSpPr>
          <p:cNvPr id="3" name="Title 2"/>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707113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extLst>
              <p:ext uri="{D42A27DB-BD31-4B8C-83A1-F6EECF244321}">
                <p14:modId xmlns:p14="http://schemas.microsoft.com/office/powerpoint/2010/main" val="730686865"/>
              </p:ext>
            </p:extLst>
          </p:nvPr>
        </p:nvGraphicFramePr>
        <p:xfrm>
          <a:off x="1414220" y="1696037"/>
          <a:ext cx="8144359" cy="188976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
        <p:nvSpPr>
          <p:cNvPr id="20" name="Rounded Rectangle 19"/>
          <p:cNvSpPr/>
          <p:nvPr/>
        </p:nvSpPr>
        <p:spPr bwMode="auto">
          <a:xfrm>
            <a:off x="3660312" y="3188468"/>
            <a:ext cx="1208868"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5x </a:t>
            </a:r>
            <a:r>
              <a:rPr kumimoji="0" lang="en-US" sz="2400" b="1" i="0" u="none" strike="noStrike" cap="none" normalizeH="0" baseline="0" smtClean="0">
                <a:ln>
                  <a:noFill/>
                </a:ln>
                <a:solidFill>
                  <a:schemeClr val="tx1"/>
                </a:solidFill>
                <a:effectLst/>
                <a:latin typeface="Calibri" charset="0"/>
                <a:ea typeface="Calibri" charset="0"/>
                <a:cs typeface="Calibri" charset="0"/>
              </a:rPr>
              <a:t>- 10x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5</a:t>
            </a:fld>
            <a:endParaRPr lang="en-US" dirty="0"/>
          </a:p>
        </p:txBody>
      </p:sp>
      <p:sp>
        <p:nvSpPr>
          <p:cNvPr id="5" name="Content Placeholder 2"/>
          <p:cNvSpPr txBox="1">
            <a:spLocks/>
          </p:cNvSpPr>
          <p:nvPr/>
        </p:nvSpPr>
        <p:spPr>
          <a:xfrm>
            <a:off x="0" y="537791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sp>
        <p:nvSpPr>
          <p:cNvPr id="12" name="Rounded Rectangle 11"/>
          <p:cNvSpPr/>
          <p:nvPr/>
        </p:nvSpPr>
        <p:spPr bwMode="auto">
          <a:xfrm>
            <a:off x="1588576" y="1195708"/>
            <a:ext cx="3463871"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High bandwidth memory </a:t>
            </a:r>
          </a:p>
        </p:txBody>
      </p:sp>
      <p:sp>
        <p:nvSpPr>
          <p:cNvPr id="16" name="Rounded Rectangle 15"/>
          <p:cNvSpPr/>
          <p:nvPr/>
        </p:nvSpPr>
        <p:spPr bwMode="auto">
          <a:xfrm>
            <a:off x="1588576" y="4192276"/>
            <a:ext cx="3463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Cheaper slower memory</a:t>
            </a:r>
          </a:p>
        </p:txBody>
      </p:sp>
      <p:sp>
        <p:nvSpPr>
          <p:cNvPr id="19" name="Rounded Rectangle 18"/>
          <p:cNvSpPr/>
          <p:nvPr/>
        </p:nvSpPr>
        <p:spPr bwMode="auto">
          <a:xfrm>
            <a:off x="5352146" y="2779288"/>
            <a:ext cx="1060084"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2x - 8x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1" name="Rounded Rectangle 20"/>
          <p:cNvSpPr/>
          <p:nvPr/>
        </p:nvSpPr>
        <p:spPr bwMode="auto">
          <a:xfrm>
            <a:off x="6543003" y="3189567"/>
            <a:ext cx="1389676"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x/3 -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5" name="Straight Arrow Connector 14"/>
          <p:cNvCxnSpPr/>
          <p:nvPr/>
        </p:nvCxnSpPr>
        <p:spPr bwMode="auto">
          <a:xfrm flipH="1">
            <a:off x="1131570" y="1392797"/>
            <a:ext cx="443768" cy="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Arrow Connector 24"/>
          <p:cNvCxnSpPr/>
          <p:nvPr/>
        </p:nvCxnSpPr>
        <p:spPr bwMode="auto">
          <a:xfrm>
            <a:off x="1141730" y="1392797"/>
            <a:ext cx="0" cy="158358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 name="Straight Arrow Connector 26"/>
          <p:cNvCxnSpPr/>
          <p:nvPr/>
        </p:nvCxnSpPr>
        <p:spPr bwMode="auto">
          <a:xfrm>
            <a:off x="1131570" y="2976377"/>
            <a:ext cx="45700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0" name="Straight Arrow Connector 29"/>
          <p:cNvCxnSpPr/>
          <p:nvPr/>
        </p:nvCxnSpPr>
        <p:spPr bwMode="auto">
          <a:xfrm flipV="1">
            <a:off x="1725930" y="3536927"/>
            <a:ext cx="0" cy="65534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9" name="Title 1"/>
          <p:cNvSpPr>
            <a:spLocks noGrp="1"/>
          </p:cNvSpPr>
          <p:nvPr>
            <p:ph type="title"/>
          </p:nvPr>
        </p:nvSpPr>
        <p:spPr>
          <a:xfrm>
            <a:off x="0" y="116447"/>
            <a:ext cx="10972800" cy="617220"/>
          </a:xfrm>
        </p:spPr>
        <p:txBody>
          <a:bodyPr/>
          <a:lstStyle/>
          <a:p>
            <a:r>
              <a:rPr lang="en-US" dirty="0" smtClean="0"/>
              <a:t>Heterogeneity in memory technologies</a:t>
            </a:r>
            <a:endParaRPr lang="en-US" dirty="0"/>
          </a:p>
        </p:txBody>
      </p:sp>
      <p:sp>
        <p:nvSpPr>
          <p:cNvPr id="17" name="Rounded Rectangle 16"/>
          <p:cNvSpPr/>
          <p:nvPr/>
        </p:nvSpPr>
        <p:spPr bwMode="auto">
          <a:xfrm>
            <a:off x="1662892" y="2790123"/>
            <a:ext cx="1860065"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GDDR/HBM</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8" name="Rounded Rectangle 17"/>
          <p:cNvSpPr/>
          <p:nvPr/>
        </p:nvSpPr>
        <p:spPr bwMode="auto">
          <a:xfrm>
            <a:off x="1497350" y="3184302"/>
            <a:ext cx="1910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3D </a:t>
            </a:r>
            <a:r>
              <a:rPr kumimoji="0" lang="en-US" sz="2400" b="1" i="0" u="none" strike="noStrike" cap="none" normalizeH="0" baseline="0" dirty="0" err="1" smtClean="0">
                <a:ln>
                  <a:noFill/>
                </a:ln>
                <a:solidFill>
                  <a:schemeClr val="tx1"/>
                </a:solidFill>
                <a:effectLst/>
                <a:latin typeface="Calibri" charset="0"/>
                <a:ea typeface="Calibri" charset="0"/>
                <a:cs typeface="Calibri" charset="0"/>
              </a:rPr>
              <a:t>XPoint</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grpSp>
        <p:nvGrpSpPr>
          <p:cNvPr id="3" name="Group 2"/>
          <p:cNvGrpSpPr/>
          <p:nvPr/>
        </p:nvGrpSpPr>
        <p:grpSpPr>
          <a:xfrm>
            <a:off x="-2" y="3632008"/>
            <a:ext cx="10972802" cy="2002468"/>
            <a:chOff x="-2" y="3632008"/>
            <a:chExt cx="10972802" cy="2002468"/>
          </a:xfrm>
        </p:grpSpPr>
        <p:pic>
          <p:nvPicPr>
            <p:cNvPr id="2" name="Picture 1"/>
            <p:cNvPicPr>
              <a:picLocks noChangeAspect="1"/>
            </p:cNvPicPr>
            <p:nvPr/>
          </p:nvPicPr>
          <p:blipFill>
            <a:blip r:embed="rId3"/>
            <a:stretch>
              <a:fillRect/>
            </a:stretch>
          </p:blipFill>
          <p:spPr>
            <a:xfrm>
              <a:off x="4133683" y="3632008"/>
              <a:ext cx="2460947" cy="1707558"/>
            </a:xfrm>
            <a:prstGeom prst="rect">
              <a:avLst/>
            </a:prstGeom>
          </p:spPr>
        </p:pic>
        <p:sp>
          <p:nvSpPr>
            <p:cNvPr id="22" name="TextBox 62"/>
            <p:cNvSpPr txBox="1">
              <a:spLocks noChangeArrowheads="1"/>
            </p:cNvSpPr>
            <p:nvPr/>
          </p:nvSpPr>
          <p:spPr bwMode="auto">
            <a:xfrm>
              <a:off x="-2" y="5203589"/>
              <a:ext cx="109728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GPUs are massively parallel thus need lot of bandwidth</a:t>
              </a:r>
              <a:r>
                <a:rPr lang="en-US" altLang="en-US" sz="2200" dirty="0">
                  <a:latin typeface="Calibri" charset="0"/>
                  <a:ea typeface="Calibri" charset="0"/>
                  <a:cs typeface="Calibri" charset="0"/>
                </a:rPr>
                <a:t>,</a:t>
              </a:r>
              <a:r>
                <a:rPr lang="en-US" altLang="en-US" sz="2200" dirty="0" smtClean="0">
                  <a:latin typeface="Calibri" charset="0"/>
                  <a:ea typeface="Calibri" charset="0"/>
                  <a:cs typeface="Calibri" charset="0"/>
                </a:rPr>
                <a:t> hence have high bandwidth memories</a:t>
              </a:r>
              <a:endParaRPr lang="en-US" altLang="en-US" sz="2200" dirty="0">
                <a:latin typeface="Calibri" charset="0"/>
                <a:ea typeface="Calibri" charset="0"/>
                <a:cs typeface="Calibri" charset="0"/>
              </a:endParaRPr>
            </a:p>
          </p:txBody>
        </p:sp>
      </p:grpSp>
      <p:sp>
        <p:nvSpPr>
          <p:cNvPr id="23" name="TextBox 62"/>
          <p:cNvSpPr txBox="1">
            <a:spLocks noChangeArrowheads="1"/>
          </p:cNvSpPr>
          <p:nvPr/>
        </p:nvSpPr>
        <p:spPr bwMode="auto">
          <a:xfrm>
            <a:off x="657322" y="4593966"/>
            <a:ext cx="57549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Upcoming memory technology </a:t>
            </a:r>
            <a:r>
              <a:rPr lang="en-US" altLang="en-US" sz="2200" smtClean="0">
                <a:latin typeface="Calibri" charset="0"/>
                <a:ea typeface="Calibri" charset="0"/>
                <a:cs typeface="Calibri" charset="0"/>
              </a:rPr>
              <a:t>by Intel/Micron</a:t>
            </a:r>
            <a:endParaRPr lang="en-US" altLang="en-US" sz="2200" dirty="0">
              <a:latin typeface="Calibri" charset="0"/>
              <a:ea typeface="Calibri" charset="0"/>
              <a:cs typeface="Calibri" charset="0"/>
            </a:endParaRPr>
          </a:p>
        </p:txBody>
      </p:sp>
    </p:spTree>
    <p:extLst>
      <p:ext uri="{BB962C8B-B14F-4D97-AF65-F5344CB8AC3E}">
        <p14:creationId xmlns:p14="http://schemas.microsoft.com/office/powerpoint/2010/main" val="650042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P spid="16" grpId="0" animBg="1"/>
      <p:bldP spid="21" grpId="0" animBg="1"/>
      <p:bldP spid="18" grpId="0" animBg="1"/>
      <p:bldP spid="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70" name="Shape 670"/>
          <p:cNvSpPr txBox="1">
            <a:spLocks noGrp="1"/>
          </p:cNvSpPr>
          <p:nvPr>
            <p:ph type="body" idx="1"/>
          </p:nvPr>
        </p:nvSpPr>
        <p:spPr>
          <a:xfrm>
            <a:off x="548641" y="1097280"/>
            <a:ext cx="9875519" cy="4279230"/>
          </a:xfrm>
          <a:prstGeom prst="rect">
            <a:avLst/>
          </a:prstGeom>
          <a:noFill/>
          <a:ln>
            <a:noFill/>
          </a:ln>
        </p:spPr>
        <p:txBody>
          <a:bodyPr lIns="82283" tIns="41130" rIns="82283" bIns="41130" anchor="t" anchorCtr="0">
            <a:noAutofit/>
          </a:bodyPr>
          <a:lstStyle/>
          <a:p>
            <a:pPr>
              <a:spcBef>
                <a:spcPts val="0"/>
              </a:spcBef>
            </a:pPr>
            <a:r>
              <a:rPr lang="en-US" dirty="0" smtClean="0"/>
              <a:t>72</a:t>
            </a:r>
            <a:r>
              <a:rPr lang="en-US" dirty="0">
                <a:solidFill>
                  <a:schemeClr val="dk1"/>
                </a:solidFill>
                <a:latin typeface="Calibri"/>
                <a:ea typeface="Calibri"/>
                <a:cs typeface="Calibri"/>
                <a:sym typeface="Calibri"/>
              </a:rPr>
              <a:t>-core (HT), </a:t>
            </a:r>
            <a:r>
              <a:rPr lang="fr-FR" dirty="0" smtClean="0"/>
              <a:t>Intel Xeon E5-2699 v3, prototype in </a:t>
            </a:r>
            <a:r>
              <a:rPr lang="en-US" dirty="0" smtClean="0">
                <a:solidFill>
                  <a:schemeClr val="dk1"/>
                </a:solidFill>
                <a:latin typeface="Calibri"/>
                <a:ea typeface="Calibri"/>
                <a:cs typeface="Calibri"/>
                <a:sym typeface="Calibri"/>
              </a:rPr>
              <a:t>Linux </a:t>
            </a:r>
            <a:r>
              <a:rPr lang="en-US" dirty="0">
                <a:solidFill>
                  <a:schemeClr val="dk1"/>
                </a:solidFill>
                <a:latin typeface="Calibri"/>
                <a:ea typeface="Calibri"/>
                <a:cs typeface="Calibri"/>
                <a:sym typeface="Calibri"/>
              </a:rPr>
              <a:t>4.5</a:t>
            </a:r>
          </a:p>
          <a:p>
            <a:pPr>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Control groups: resource isolation of client and server threads</a:t>
            </a:r>
          </a:p>
          <a:p>
            <a:pPr>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Split randomly selected </a:t>
            </a:r>
            <a:r>
              <a:rPr lang="en-US" dirty="0"/>
              <a:t>5</a:t>
            </a:r>
            <a:r>
              <a:rPr lang="en-US" dirty="0">
                <a:solidFill>
                  <a:schemeClr val="dk1"/>
                </a:solidFill>
                <a:latin typeface="Calibri"/>
                <a:ea typeface="Calibri"/>
                <a:cs typeface="Calibri"/>
                <a:sym typeface="Calibri"/>
              </a:rPr>
              <a:t>% pages, scan period = 10 seconds</a:t>
            </a: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71" name="Shape 671"/>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50</a:t>
            </a:fld>
            <a:endParaRPr lang="en-US" sz="1440">
              <a:solidFill>
                <a:schemeClr val="dk1"/>
              </a:solidFill>
              <a:latin typeface="Calibri"/>
              <a:ea typeface="Calibri"/>
              <a:cs typeface="Calibri"/>
              <a:sym typeface="Calibri"/>
            </a:endParaRPr>
          </a:p>
        </p:txBody>
      </p:sp>
      <p:grpSp>
        <p:nvGrpSpPr>
          <p:cNvPr id="672" name="Shape 672"/>
          <p:cNvGrpSpPr/>
          <p:nvPr/>
        </p:nvGrpSpPr>
        <p:grpSpPr>
          <a:xfrm>
            <a:off x="1988820" y="2815516"/>
            <a:ext cx="7200900" cy="3291029"/>
            <a:chOff x="2209800" y="3128350"/>
            <a:chExt cx="8001000" cy="3656699"/>
          </a:xfrm>
        </p:grpSpPr>
        <p:grpSp>
          <p:nvGrpSpPr>
            <p:cNvPr id="673" name="Shape 673"/>
            <p:cNvGrpSpPr/>
            <p:nvPr/>
          </p:nvGrpSpPr>
          <p:grpSpPr>
            <a:xfrm>
              <a:off x="2209800" y="3128350"/>
              <a:ext cx="8001000" cy="3656699"/>
              <a:chOff x="2209800" y="3052150"/>
              <a:chExt cx="8001000" cy="3656699"/>
            </a:xfrm>
          </p:grpSpPr>
          <p:grpSp>
            <p:nvGrpSpPr>
              <p:cNvPr id="674" name="Shape 674"/>
              <p:cNvGrpSpPr/>
              <p:nvPr/>
            </p:nvGrpSpPr>
            <p:grpSpPr>
              <a:xfrm>
                <a:off x="2209800" y="3052150"/>
                <a:ext cx="3124199" cy="3656699"/>
                <a:chOff x="2743200" y="2823550"/>
                <a:chExt cx="3124199" cy="3656699"/>
              </a:xfrm>
            </p:grpSpPr>
            <p:sp>
              <p:nvSpPr>
                <p:cNvPr id="675" name="Shape 675"/>
                <p:cNvSpPr/>
                <p:nvPr/>
              </p:nvSpPr>
              <p:spPr>
                <a:xfrm>
                  <a:off x="2743200" y="2823550"/>
                  <a:ext cx="3124199" cy="3656699"/>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Socket-1</a:t>
                  </a:r>
                </a:p>
              </p:txBody>
            </p:sp>
            <p:sp>
              <p:nvSpPr>
                <p:cNvPr id="676" name="Shape 676"/>
                <p:cNvSpPr/>
                <p:nvPr/>
              </p:nvSpPr>
              <p:spPr>
                <a:xfrm>
                  <a:off x="2895600" y="2895600"/>
                  <a:ext cx="2819400" cy="1701142"/>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Application-server</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inside VM</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(kvm, 8 cores)</a:t>
                  </a:r>
                </a:p>
              </p:txBody>
            </p:sp>
            <p:sp>
              <p:nvSpPr>
                <p:cNvPr id="677" name="Shape 677"/>
                <p:cNvSpPr/>
                <p:nvPr/>
              </p:nvSpPr>
              <p:spPr>
                <a:xfrm>
                  <a:off x="3559398" y="5167989"/>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256 GB</a:t>
                  </a:r>
                </a:p>
              </p:txBody>
            </p:sp>
          </p:grpSp>
          <p:grpSp>
            <p:nvGrpSpPr>
              <p:cNvPr id="678" name="Shape 678"/>
              <p:cNvGrpSpPr/>
              <p:nvPr/>
            </p:nvGrpSpPr>
            <p:grpSpPr>
              <a:xfrm>
                <a:off x="7086600" y="3052150"/>
                <a:ext cx="3124199" cy="3656699"/>
                <a:chOff x="6646570" y="2823550"/>
                <a:chExt cx="3124199" cy="3656699"/>
              </a:xfrm>
            </p:grpSpPr>
            <p:sp>
              <p:nvSpPr>
                <p:cNvPr id="679" name="Shape 679"/>
                <p:cNvSpPr/>
                <p:nvPr/>
              </p:nvSpPr>
              <p:spPr>
                <a:xfrm>
                  <a:off x="6646570" y="2823550"/>
                  <a:ext cx="3124199" cy="3656699"/>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Socket-2</a:t>
                  </a:r>
                </a:p>
              </p:txBody>
            </p:sp>
            <p:sp>
              <p:nvSpPr>
                <p:cNvPr id="680" name="Shape 680"/>
                <p:cNvSpPr/>
                <p:nvPr/>
              </p:nvSpPr>
              <p:spPr>
                <a:xfrm>
                  <a:off x="6798971" y="2895600"/>
                  <a:ext cx="2819400" cy="1701139"/>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Client /</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Load generator</a:t>
                  </a:r>
                </a:p>
              </p:txBody>
            </p:sp>
            <p:sp>
              <p:nvSpPr>
                <p:cNvPr id="681" name="Shape 681"/>
                <p:cNvSpPr/>
                <p:nvPr/>
              </p:nvSpPr>
              <p:spPr>
                <a:xfrm>
                  <a:off x="7462770" y="5181600"/>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256 GB</a:t>
                  </a:r>
                </a:p>
              </p:txBody>
            </p:sp>
          </p:grpSp>
          <p:sp>
            <p:nvSpPr>
              <p:cNvPr id="682" name="Shape 682"/>
              <p:cNvSpPr/>
              <p:nvPr/>
            </p:nvSpPr>
            <p:spPr>
              <a:xfrm>
                <a:off x="5333998" y="4825342"/>
                <a:ext cx="1752600" cy="5087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QPI</a:t>
                </a:r>
              </a:p>
            </p:txBody>
          </p:sp>
          <p:sp>
            <p:nvSpPr>
              <p:cNvPr id="683" name="Shape 683"/>
              <p:cNvSpPr/>
              <p:nvPr/>
            </p:nvSpPr>
            <p:spPr>
              <a:xfrm rot="5400000">
                <a:off x="3508498" y="4942642"/>
                <a:ext cx="571200"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sp>
            <p:nvSpPr>
              <p:cNvPr id="684" name="Shape 684"/>
              <p:cNvSpPr/>
              <p:nvPr/>
            </p:nvSpPr>
            <p:spPr>
              <a:xfrm rot="5400000">
                <a:off x="8363156" y="4953685"/>
                <a:ext cx="571200"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grpSp>
        <p:sp>
          <p:nvSpPr>
            <p:cNvPr id="685" name="Shape 685"/>
            <p:cNvSpPr txBox="1"/>
            <p:nvPr/>
          </p:nvSpPr>
          <p:spPr>
            <a:xfrm>
              <a:off x="3501551" y="4614446"/>
              <a:ext cx="638099" cy="338699"/>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r>
                <a:rPr lang="en-US" sz="1440" b="1">
                  <a:solidFill>
                    <a:schemeClr val="dk1"/>
                  </a:solidFill>
                  <a:latin typeface="Calibri"/>
                  <a:ea typeface="Calibri"/>
                  <a:cs typeface="Calibri"/>
                  <a:sym typeface="Calibri"/>
                </a:rPr>
                <a:t>CPU</a:t>
              </a:r>
            </a:p>
          </p:txBody>
        </p:sp>
        <p:sp>
          <p:nvSpPr>
            <p:cNvPr id="686" name="Shape 686"/>
            <p:cNvSpPr txBox="1"/>
            <p:nvPr/>
          </p:nvSpPr>
          <p:spPr>
            <a:xfrm>
              <a:off x="8329625" y="4595480"/>
              <a:ext cx="638099" cy="338699"/>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r>
                <a:rPr lang="en-US" sz="1440" b="1">
                  <a:solidFill>
                    <a:schemeClr val="dk1"/>
                  </a:solidFill>
                  <a:latin typeface="Calibri"/>
                  <a:ea typeface="Calibri"/>
                  <a:cs typeface="Calibri"/>
                  <a:sym typeface="Calibri"/>
                </a:rPr>
                <a:t>CPU</a:t>
              </a:r>
            </a:p>
          </p:txBody>
        </p:sp>
      </p:grpSp>
      <p:sp>
        <p:nvSpPr>
          <p:cNvPr id="2" name="Title 1"/>
          <p:cNvSpPr>
            <a:spLocks noGrp="1"/>
          </p:cNvSpPr>
          <p:nvPr>
            <p:ph type="title"/>
          </p:nvPr>
        </p:nvSpPr>
        <p:spPr/>
        <p:txBody>
          <a:bodyPr/>
          <a:lstStyle/>
          <a:p>
            <a:r>
              <a:rPr lang="en-US" dirty="0" smtClean="0"/>
              <a:t>Evaluation platform</a:t>
            </a:r>
            <a:endParaRPr lang="en-US" dirty="0"/>
          </a:p>
        </p:txBody>
      </p:sp>
    </p:spTree>
    <p:extLst>
      <p:ext uri="{BB962C8B-B14F-4D97-AF65-F5344CB8AC3E}">
        <p14:creationId xmlns:p14="http://schemas.microsoft.com/office/powerpoint/2010/main" val="25815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4" name="Shape 824"/>
          <p:cNvSpPr txBox="1">
            <a:spLocks noGrp="1"/>
          </p:cNvSpPr>
          <p:nvPr>
            <p:ph type="sldNum" idx="4294967295"/>
          </p:nvPr>
        </p:nvSpPr>
        <p:spPr>
          <a:xfrm>
            <a:off x="10424161" y="5897881"/>
            <a:ext cx="548639" cy="274319"/>
          </a:xfrm>
          <a:prstGeom prst="rect">
            <a:avLst/>
          </a:prstGeom>
          <a:noFill/>
          <a:ln>
            <a:noFill/>
          </a:ln>
        </p:spPr>
        <p:txBody>
          <a:bodyPr lIns="82283" tIns="41130" rIns="82283" bIns="41130" anchor="t" anchorCtr="0">
            <a:noAutofit/>
          </a:bodyPr>
          <a:lstStyle/>
          <a:p>
            <a:pPr>
              <a:spcBef>
                <a:spcPts val="0"/>
              </a:spcBef>
              <a:spcAft>
                <a:spcPts val="0"/>
              </a:spcAft>
              <a:buClr>
                <a:srgbClr val="000000"/>
              </a:buClr>
              <a:buSzPct val="25000"/>
            </a:pPr>
            <a:fld id="{00000000-1234-1234-1234-123412341234}" type="slidenum">
              <a:rPr lang="en-US" sz="1260">
                <a:solidFill>
                  <a:srgbClr val="000000"/>
                </a:solidFill>
                <a:latin typeface="Arial"/>
                <a:ea typeface="Arial"/>
                <a:cs typeface="Arial"/>
                <a:sym typeface="Arial"/>
              </a:rPr>
              <a:pPr>
                <a:spcBef>
                  <a:spcPts val="0"/>
                </a:spcBef>
                <a:spcAft>
                  <a:spcPts val="0"/>
                </a:spcAft>
                <a:buClr>
                  <a:srgbClr val="000000"/>
                </a:buClr>
                <a:buSzPct val="25000"/>
              </a:pPr>
              <a:t>51</a:t>
            </a:fld>
            <a:endParaRPr lang="en-US" sz="1260">
              <a:solidFill>
                <a:srgbClr val="000000"/>
              </a:solidFill>
              <a:latin typeface="Arial"/>
              <a:ea typeface="Arial"/>
              <a:cs typeface="Arial"/>
              <a:sym typeface="Arial"/>
            </a:endParaRPr>
          </a:p>
        </p:txBody>
      </p:sp>
      <p:sp>
        <p:nvSpPr>
          <p:cNvPr id="825" name="Shape 825"/>
          <p:cNvSpPr/>
          <p:nvPr/>
        </p:nvSpPr>
        <p:spPr>
          <a:xfrm>
            <a:off x="1075141" y="1206045"/>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TPC-C on MySQL</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Online transaction processing (OLTP) benchmark</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Fulfill customer orders to supply products from a company, widely used app</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5 transaction (new-order + payment ~ 85%), write-intensive, file I/O heavy</a:t>
            </a:r>
          </a:p>
        </p:txBody>
      </p:sp>
      <p:sp>
        <p:nvSpPr>
          <p:cNvPr id="826" name="Shape 826"/>
          <p:cNvSpPr/>
          <p:nvPr/>
        </p:nvSpPr>
        <p:spPr>
          <a:xfrm>
            <a:off x="1067648" y="2831738"/>
            <a:ext cx="9349019" cy="137538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Cassandra</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NoSQL database, wide-column with variable number of fields per key</a:t>
            </a:r>
          </a:p>
          <a:p>
            <a:pPr marL="411480" indent="-342900">
              <a:spcBef>
                <a:spcPts val="0"/>
              </a:spcBef>
              <a:spcAft>
                <a:spcPts val="0"/>
              </a:spcAft>
              <a:buClr>
                <a:schemeClr val="dk1"/>
              </a:buClr>
              <a:buSzPct val="100000"/>
              <a:buFont typeface="Calibri"/>
              <a:buChar char="●"/>
            </a:pPr>
            <a:r>
              <a:rPr lang="en-US" sz="2160" dirty="0">
                <a:solidFill>
                  <a:schemeClr val="dk1"/>
                </a:solidFill>
                <a:latin typeface="Calibri"/>
                <a:ea typeface="Calibri"/>
                <a:cs typeface="Calibri"/>
                <a:sym typeface="Calibri"/>
              </a:rPr>
              <a:t>Netflix is one of the biggest users, </a:t>
            </a:r>
            <a:r>
              <a:rPr lang="en-US" sz="2160" dirty="0" err="1">
                <a:solidFill>
                  <a:schemeClr val="dk1"/>
                </a:solidFill>
                <a:latin typeface="Calibri"/>
                <a:ea typeface="Calibri"/>
                <a:cs typeface="Calibri"/>
                <a:sym typeface="Calibri"/>
              </a:rPr>
              <a:t>AppScale</a:t>
            </a:r>
            <a:r>
              <a:rPr lang="en-US" sz="2160" dirty="0">
                <a:solidFill>
                  <a:schemeClr val="dk1"/>
                </a:solidFill>
                <a:latin typeface="Calibri"/>
                <a:ea typeface="Calibri"/>
                <a:cs typeface="Calibri"/>
                <a:sym typeface="Calibri"/>
              </a:rPr>
              <a:t>, Wikimedia, Apple, and any more</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File I/O heavy, compacts its </a:t>
            </a:r>
            <a:r>
              <a:rPr lang="en-US" sz="2160" dirty="0" err="1">
                <a:solidFill>
                  <a:srgbClr val="000000"/>
                </a:solidFill>
                <a:latin typeface="Calibri"/>
                <a:ea typeface="Calibri"/>
                <a:cs typeface="Calibri"/>
                <a:sym typeface="Calibri"/>
              </a:rPr>
              <a:t>SSTables</a:t>
            </a:r>
            <a:r>
              <a:rPr lang="en-US" sz="2160" dirty="0">
                <a:solidFill>
                  <a:srgbClr val="000000"/>
                </a:solidFill>
                <a:latin typeface="Calibri"/>
                <a:ea typeface="Calibri"/>
                <a:cs typeface="Calibri"/>
                <a:sym typeface="Calibri"/>
              </a:rPr>
              <a:t> data structure on disk</a:t>
            </a:r>
          </a:p>
        </p:txBody>
      </p:sp>
      <p:sp>
        <p:nvSpPr>
          <p:cNvPr id="827" name="Shape 827"/>
          <p:cNvSpPr/>
          <p:nvPr/>
        </p:nvSpPr>
        <p:spPr>
          <a:xfrm>
            <a:off x="1075141" y="4457430"/>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err="1">
                <a:solidFill>
                  <a:srgbClr val="000000"/>
                </a:solidFill>
                <a:latin typeface="Calibri"/>
                <a:ea typeface="Calibri"/>
                <a:cs typeface="Calibri"/>
                <a:sym typeface="Calibri"/>
              </a:rPr>
              <a:t>Redis</a:t>
            </a:r>
            <a:endParaRPr lang="en-US" sz="2160" b="1" dirty="0">
              <a:solidFill>
                <a:srgbClr val="000000"/>
              </a:solidFill>
              <a:latin typeface="Calibri"/>
              <a:ea typeface="Calibri"/>
              <a:cs typeface="Calibri"/>
              <a:sym typeface="Calibri"/>
            </a:endParaRP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NoSQL based single-threaded key-value store, in-memory database</a:t>
            </a:r>
          </a:p>
          <a:p>
            <a:pPr marL="411480" indent="-342900">
              <a:spcBef>
                <a:spcPts val="0"/>
              </a:spcBef>
              <a:spcAft>
                <a:spcPts val="0"/>
              </a:spcAft>
              <a:buClr>
                <a:srgbClr val="000000"/>
              </a:buClr>
              <a:buSzPct val="100000"/>
              <a:buFont typeface="Calibri"/>
              <a:buChar char="●"/>
            </a:pPr>
            <a:r>
              <a:rPr lang="en-US" sz="2160" dirty="0" err="1">
                <a:solidFill>
                  <a:srgbClr val="000000"/>
                </a:solidFill>
                <a:latin typeface="Calibri"/>
                <a:ea typeface="Calibri"/>
                <a:cs typeface="Calibri"/>
                <a:sym typeface="Calibri"/>
              </a:rPr>
              <a:t>Github</a:t>
            </a:r>
            <a:r>
              <a:rPr lang="en-US" sz="2160" dirty="0">
                <a:solidFill>
                  <a:srgbClr val="000000"/>
                </a:solidFill>
                <a:latin typeface="Calibri"/>
                <a:ea typeface="Calibri"/>
                <a:cs typeface="Calibri"/>
                <a:sym typeface="Calibri"/>
              </a:rPr>
              <a:t>, Twitter, Pinterest, Snapchat, and many more users</a:t>
            </a:r>
          </a:p>
        </p:txBody>
      </p:sp>
      <p:pic>
        <p:nvPicPr>
          <p:cNvPr id="828" name="Shape 828"/>
          <p:cNvPicPr preferRelativeResize="0"/>
          <p:nvPr/>
        </p:nvPicPr>
        <p:blipFill rotWithShape="1">
          <a:blip r:embed="rId3">
            <a:alphaModFix/>
          </a:blip>
          <a:srcRect/>
          <a:stretch/>
        </p:blipFill>
        <p:spPr>
          <a:xfrm rot="-5400000">
            <a:off x="58701" y="1534027"/>
            <a:ext cx="1207269" cy="617219"/>
          </a:xfrm>
          <a:prstGeom prst="rect">
            <a:avLst/>
          </a:prstGeom>
          <a:noFill/>
          <a:ln>
            <a:noFill/>
          </a:ln>
        </p:spPr>
      </p:pic>
      <p:pic>
        <p:nvPicPr>
          <p:cNvPr id="829" name="Shape 829"/>
          <p:cNvPicPr preferRelativeResize="0"/>
          <p:nvPr/>
        </p:nvPicPr>
        <p:blipFill rotWithShape="1">
          <a:blip r:embed="rId4">
            <a:alphaModFix/>
          </a:blip>
          <a:srcRect/>
          <a:stretch/>
        </p:blipFill>
        <p:spPr>
          <a:xfrm rot="-5400000">
            <a:off x="63352" y="3092725"/>
            <a:ext cx="1167209" cy="782393"/>
          </a:xfrm>
          <a:prstGeom prst="rect">
            <a:avLst/>
          </a:prstGeom>
          <a:noFill/>
          <a:ln>
            <a:noFill/>
          </a:ln>
        </p:spPr>
      </p:pic>
      <p:pic>
        <p:nvPicPr>
          <p:cNvPr id="830" name="Shape 830"/>
          <p:cNvPicPr preferRelativeResize="0"/>
          <p:nvPr/>
        </p:nvPicPr>
        <p:blipFill rotWithShape="1">
          <a:blip r:embed="rId5">
            <a:alphaModFix/>
          </a:blip>
          <a:srcRect/>
          <a:stretch/>
        </p:blipFill>
        <p:spPr>
          <a:xfrm rot="-5400000">
            <a:off x="9283" y="4966391"/>
            <a:ext cx="1336520" cy="446893"/>
          </a:xfrm>
          <a:prstGeom prst="rect">
            <a:avLst/>
          </a:prstGeom>
          <a:noFill/>
          <a:ln>
            <a:noFill/>
          </a:ln>
        </p:spPr>
      </p:pic>
      <p:sp>
        <p:nvSpPr>
          <p:cNvPr id="2" name="Title 1"/>
          <p:cNvSpPr>
            <a:spLocks noGrp="1"/>
          </p:cNvSpPr>
          <p:nvPr>
            <p:ph type="title"/>
          </p:nvPr>
        </p:nvSpPr>
        <p:spPr/>
        <p:txBody>
          <a:bodyPr/>
          <a:lstStyle/>
          <a:p>
            <a:r>
              <a:rPr lang="en-US" dirty="0" smtClean="0"/>
              <a:t>Applications</a:t>
            </a:r>
            <a:endParaRPr lang="en-US" dirty="0"/>
          </a:p>
        </p:txBody>
      </p:sp>
    </p:spTree>
    <p:extLst>
      <p:ext uri="{BB962C8B-B14F-4D97-AF65-F5344CB8AC3E}">
        <p14:creationId xmlns:p14="http://schemas.microsoft.com/office/powerpoint/2010/main" val="770385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MySQL-TPCC</a:t>
            </a:r>
            <a:endParaRPr lang="en-US" dirty="0"/>
          </a:p>
        </p:txBody>
      </p:sp>
      <p:sp>
        <p:nvSpPr>
          <p:cNvPr id="3" name="Content Placeholder 2"/>
          <p:cNvSpPr>
            <a:spLocks noGrp="1"/>
          </p:cNvSpPr>
          <p:nvPr>
            <p:ph idx="1"/>
          </p:nvPr>
        </p:nvSpPr>
        <p:spPr>
          <a:xfrm>
            <a:off x="243840" y="852408"/>
            <a:ext cx="9875520" cy="4661142"/>
          </a:xfrm>
        </p:spPr>
        <p:txBody>
          <a:bodyPr/>
          <a:lstStyle/>
          <a:p>
            <a:r>
              <a:rPr lang="en-US" dirty="0" smtClean="0"/>
              <a:t>Dominated by write transactions</a:t>
            </a:r>
          </a:p>
          <a:p>
            <a:pPr lvl="1"/>
            <a:r>
              <a:rPr lang="en-US" dirty="0" smtClean="0"/>
              <a:t>New order + payment: ~85%</a:t>
            </a:r>
          </a:p>
          <a:p>
            <a:r>
              <a:rPr lang="en-US" dirty="0" smtClean="0"/>
              <a:t>Largest </a:t>
            </a:r>
            <a:r>
              <a:rPr lang="en-US" dirty="0"/>
              <a:t>table in schema: LINEITEM</a:t>
            </a:r>
          </a:p>
          <a:p>
            <a:pPr lvl="1"/>
            <a:r>
              <a:rPr lang="en-US" dirty="0" smtClean="0"/>
              <a:t>Read infrequently ⇒ cold data</a:t>
            </a:r>
          </a:p>
          <a:p>
            <a:pPr lvl="1"/>
            <a:r>
              <a:rPr lang="en-US" dirty="0" smtClean="0"/>
              <a:t>Cold data from file cache </a:t>
            </a:r>
          </a:p>
        </p:txBody>
      </p:sp>
      <p:sp>
        <p:nvSpPr>
          <p:cNvPr id="4" name="Slide Number Placeholder 3"/>
          <p:cNvSpPr>
            <a:spLocks noGrp="1"/>
          </p:cNvSpPr>
          <p:nvPr>
            <p:ph type="sldNum" sz="quarter" idx="4"/>
          </p:nvPr>
        </p:nvSpPr>
        <p:spPr/>
        <p:txBody>
          <a:bodyPr/>
          <a:lstStyle/>
          <a:p>
            <a:fld id="{24EAD923-3004-4A31-84C7-9B440B785588}" type="slidenum">
              <a:rPr lang="en-US" smtClean="0"/>
              <a:pPr/>
              <a:t>52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9300" y="861859"/>
            <a:ext cx="5143500" cy="4651691"/>
          </a:xfrm>
          <a:prstGeom prst="rect">
            <a:avLst/>
          </a:prstGeom>
        </p:spPr>
      </p:pic>
      <p:sp>
        <p:nvSpPr>
          <p:cNvPr id="6" name="Shape 848"/>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50% data in slow memory, 1.3% throughput degradation</a:t>
            </a:r>
          </a:p>
        </p:txBody>
      </p:sp>
    </p:spTree>
    <p:extLst>
      <p:ext uri="{BB962C8B-B14F-4D97-AF65-F5344CB8AC3E}">
        <p14:creationId xmlns:p14="http://schemas.microsoft.com/office/powerpoint/2010/main" val="53563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4" name="Content Placeholder 3"/>
          <p:cNvSpPr>
            <a:spLocks noGrp="1"/>
          </p:cNvSpPr>
          <p:nvPr>
            <p:ph idx="1"/>
          </p:nvPr>
        </p:nvSpPr>
        <p:spPr>
          <a:xfrm>
            <a:off x="165101" y="852408"/>
            <a:ext cx="10259060" cy="4661142"/>
          </a:xfrm>
        </p:spPr>
        <p:txBody>
          <a:bodyPr/>
          <a:lstStyle/>
          <a:p>
            <a:r>
              <a:rPr lang="en-US" dirty="0" smtClean="0"/>
              <a:t>Data stored in immutable </a:t>
            </a:r>
            <a:r>
              <a:rPr lang="en-US" dirty="0" err="1" smtClean="0"/>
              <a:t>SSTables</a:t>
            </a:r>
            <a:endParaRPr lang="en-US" dirty="0" smtClean="0"/>
          </a:p>
          <a:p>
            <a:pPr lvl="1"/>
            <a:r>
              <a:rPr lang="en-US" dirty="0" smtClean="0"/>
              <a:t>Cached as </a:t>
            </a:r>
            <a:r>
              <a:rPr lang="en-US" dirty="0" err="1" smtClean="0"/>
              <a:t>memtables</a:t>
            </a:r>
            <a:r>
              <a:rPr lang="en-US" dirty="0" smtClean="0"/>
              <a:t> in memory</a:t>
            </a:r>
          </a:p>
          <a:p>
            <a:pPr lvl="1"/>
            <a:r>
              <a:rPr lang="en-US" dirty="0" err="1" smtClean="0"/>
              <a:t>SSTables</a:t>
            </a:r>
            <a:r>
              <a:rPr lang="en-US" dirty="0" smtClean="0"/>
              <a:t> grow with writes</a:t>
            </a:r>
          </a:p>
          <a:p>
            <a:pPr lvl="1"/>
            <a:r>
              <a:rPr lang="en-US" dirty="0" smtClean="0"/>
              <a:t>Compacted at a fixed frequency</a:t>
            </a:r>
          </a:p>
          <a:p>
            <a:pPr lvl="1"/>
            <a:r>
              <a:rPr lang="en-US" dirty="0" smtClean="0"/>
              <a:t>Read requests served by </a:t>
            </a:r>
            <a:r>
              <a:rPr lang="en-US" dirty="0" err="1" smtClean="0"/>
              <a:t>memtables</a:t>
            </a:r>
            <a:endParaRPr lang="en-US" dirty="0" smtClean="0"/>
          </a:p>
          <a:p>
            <a:pPr lvl="1"/>
            <a:r>
              <a:rPr lang="en-US" dirty="0" err="1" smtClean="0"/>
              <a:t>SSTables</a:t>
            </a:r>
            <a:r>
              <a:rPr lang="en-US" dirty="0" smtClean="0"/>
              <a:t> not accessed frequently</a:t>
            </a:r>
          </a:p>
          <a:p>
            <a:pPr lvl="1"/>
            <a:r>
              <a:rPr lang="en-US" dirty="0" err="1" smtClean="0"/>
              <a:t>SSTables</a:t>
            </a:r>
            <a:r>
              <a:rPr lang="en-US" dirty="0" smtClean="0"/>
              <a:t> ⇒ </a:t>
            </a:r>
            <a:r>
              <a:rPr lang="en-US" dirty="0"/>
              <a:t>cold data</a:t>
            </a:r>
          </a:p>
        </p:txBody>
      </p:sp>
      <p:sp>
        <p:nvSpPr>
          <p:cNvPr id="837" name="Shape 837"/>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53</a:t>
            </a:fld>
            <a:endParaRPr lang="en-US" sz="1440">
              <a:solidFill>
                <a:schemeClr val="dk1"/>
              </a:solidFill>
              <a:latin typeface="Calibri"/>
              <a:ea typeface="Calibri"/>
              <a:cs typeface="Calibri"/>
              <a:sym typeface="Calibri"/>
            </a:endParaRPr>
          </a:p>
        </p:txBody>
      </p:sp>
      <p:sp>
        <p:nvSpPr>
          <p:cNvPr id="839" name="Shape 839"/>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30-50%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0" y="975772"/>
            <a:ext cx="5080000" cy="4531081"/>
          </a:xfrm>
          <a:prstGeom prst="rect">
            <a:avLst/>
          </a:prstGeom>
        </p:spPr>
      </p:pic>
      <p:sp>
        <p:nvSpPr>
          <p:cNvPr id="3" name="Title 2"/>
          <p:cNvSpPr>
            <a:spLocks noGrp="1"/>
          </p:cNvSpPr>
          <p:nvPr>
            <p:ph type="title"/>
          </p:nvPr>
        </p:nvSpPr>
        <p:spPr/>
        <p:txBody>
          <a:bodyPr/>
          <a:lstStyle/>
          <a:p>
            <a:r>
              <a:rPr lang="en-US" dirty="0" smtClean="0"/>
              <a:t>Cassandra</a:t>
            </a:r>
            <a:endParaRPr lang="en-US" dirty="0"/>
          </a:p>
        </p:txBody>
      </p:sp>
    </p:spTree>
    <p:extLst>
      <p:ext uri="{BB962C8B-B14F-4D97-AF65-F5344CB8AC3E}">
        <p14:creationId xmlns:p14="http://schemas.microsoft.com/office/powerpoint/2010/main" val="39100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5" name="Shape 855"/>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54</a:t>
            </a:fld>
            <a:endParaRPr lang="en-US" sz="1440">
              <a:solidFill>
                <a:schemeClr val="dk1"/>
              </a:solidFill>
              <a:latin typeface="Calibri"/>
              <a:ea typeface="Calibri"/>
              <a:cs typeface="Calibri"/>
              <a:sym typeface="Calibri"/>
            </a:endParaRPr>
          </a:p>
        </p:txBody>
      </p:sp>
      <p:sp>
        <p:nvSpPr>
          <p:cNvPr id="857" name="Shape 857"/>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15%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20" y="990664"/>
            <a:ext cx="5212080" cy="4648889"/>
          </a:xfrm>
          <a:prstGeom prst="rect">
            <a:avLst/>
          </a:prstGeom>
        </p:spPr>
      </p:pic>
      <p:sp>
        <p:nvSpPr>
          <p:cNvPr id="3" name="Title 2"/>
          <p:cNvSpPr>
            <a:spLocks noGrp="1"/>
          </p:cNvSpPr>
          <p:nvPr>
            <p:ph type="title"/>
          </p:nvPr>
        </p:nvSpPr>
        <p:spPr/>
        <p:txBody>
          <a:bodyPr/>
          <a:lstStyle/>
          <a:p>
            <a:r>
              <a:rPr lang="en-US" dirty="0" err="1" smtClean="0"/>
              <a:t>Redis</a:t>
            </a:r>
            <a:endParaRPr lang="en-US" dirty="0"/>
          </a:p>
        </p:txBody>
      </p:sp>
      <p:sp>
        <p:nvSpPr>
          <p:cNvPr id="8" name="Content Placeholder 2"/>
          <p:cNvSpPr txBox="1">
            <a:spLocks/>
          </p:cNvSpPr>
          <p:nvPr/>
        </p:nvSpPr>
        <p:spPr>
          <a:xfrm>
            <a:off x="167640" y="852408"/>
            <a:ext cx="9875520" cy="4661142"/>
          </a:xfrm>
          <a:prstGeom prst="rect">
            <a:avLst/>
          </a:prstGeom>
        </p:spPr>
        <p:txBody>
          <a:bodyPr anchor="t"/>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defTabSz="914400">
              <a:buFontTx/>
              <a:buNone/>
            </a:pPr>
            <a:endParaRPr lang="en-US" kern="0" dirty="0" smtClean="0"/>
          </a:p>
          <a:p>
            <a:pPr defTabSz="914400"/>
            <a:endParaRPr lang="en-US" kern="0" dirty="0" smtClean="0"/>
          </a:p>
          <a:p>
            <a:pPr defTabSz="914400"/>
            <a:r>
              <a:rPr lang="en-US" kern="0" dirty="0" smtClean="0"/>
              <a:t>In-memory key-value store</a:t>
            </a:r>
          </a:p>
          <a:p>
            <a:pPr lvl="1" defTabSz="914400"/>
            <a:r>
              <a:rPr lang="en-US" kern="0" dirty="0" smtClean="0"/>
              <a:t>Large hash table</a:t>
            </a:r>
          </a:p>
          <a:p>
            <a:pPr lvl="1" defTabSz="914400"/>
            <a:r>
              <a:rPr lang="en-US" kern="0" dirty="0"/>
              <a:t>K</a:t>
            </a:r>
            <a:r>
              <a:rPr lang="en-US" kern="0" dirty="0" smtClean="0"/>
              <a:t>eys distributed uniformly per page</a:t>
            </a:r>
          </a:p>
          <a:p>
            <a:pPr defTabSz="914400"/>
            <a:r>
              <a:rPr lang="en-US" kern="0" dirty="0" smtClean="0"/>
              <a:t>High-throughput database</a:t>
            </a:r>
          </a:p>
          <a:p>
            <a:pPr lvl="1" defTabSz="914400"/>
            <a:r>
              <a:rPr lang="en-US" kern="0" dirty="0"/>
              <a:t>Cold data detected is </a:t>
            </a:r>
            <a:r>
              <a:rPr lang="en-US" kern="0" dirty="0" smtClean="0"/>
              <a:t>low</a:t>
            </a:r>
            <a:endParaRPr lang="en-US" kern="0" dirty="0"/>
          </a:p>
        </p:txBody>
      </p:sp>
    </p:spTree>
    <p:extLst>
      <p:ext uri="{BB962C8B-B14F-4D97-AF65-F5344CB8AC3E}">
        <p14:creationId xmlns:p14="http://schemas.microsoft.com/office/powerpoint/2010/main" val="1139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to slowdown parameter</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55</a:t>
            </a:fld>
            <a:endParaRPr lang="en-US" dirty="0"/>
          </a:p>
        </p:txBody>
      </p:sp>
      <p:sp>
        <p:nvSpPr>
          <p:cNvPr id="7" name="Shape 839"/>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smtClean="0">
                <a:solidFill>
                  <a:srgbClr val="FF0000"/>
                </a:solidFill>
                <a:latin typeface="Calibri"/>
                <a:ea typeface="Calibri"/>
                <a:cs typeface="Calibri"/>
                <a:sym typeface="Calibri"/>
              </a:rPr>
              <a:t>Fraction of cold data increases with higher tolerable slowdown</a:t>
            </a:r>
            <a:endParaRPr lang="en-US" sz="2880" b="1" dirty="0">
              <a:solidFill>
                <a:srgbClr val="FF0000"/>
              </a:solidFill>
              <a:latin typeface="Calibri"/>
              <a:ea typeface="Calibri"/>
              <a:cs typeface="Calibri"/>
              <a:sym typeface="Calibri"/>
            </a:endParaRPr>
          </a:p>
        </p:txBody>
      </p:sp>
      <p:graphicFrame>
        <p:nvGraphicFramePr>
          <p:cNvPr id="9" name="Chart 8"/>
          <p:cNvGraphicFramePr>
            <a:graphicFrameLocks/>
          </p:cNvGraphicFramePr>
          <p:nvPr>
            <p:extLst>
              <p:ext uri="{D42A27DB-BD31-4B8C-83A1-F6EECF244321}">
                <p14:modId xmlns:p14="http://schemas.microsoft.com/office/powerpoint/2010/main" val="92018024"/>
              </p:ext>
            </p:extLst>
          </p:nvPr>
        </p:nvGraphicFramePr>
        <p:xfrm>
          <a:off x="2107858" y="820865"/>
          <a:ext cx="6757083" cy="45304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350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Shape 898"/>
          <p:cNvSpPr txBox="1">
            <a:spLocks noGrp="1"/>
          </p:cNvSpPr>
          <p:nvPr>
            <p:ph type="body" idx="1"/>
          </p:nvPr>
        </p:nvSpPr>
        <p:spPr>
          <a:xfrm>
            <a:off x="548641" y="1234440"/>
            <a:ext cx="9875519" cy="4279107"/>
          </a:xfrm>
          <a:prstGeom prst="rect">
            <a:avLst/>
          </a:prstGeom>
          <a:noFill/>
          <a:ln>
            <a:noFill/>
          </a:ln>
        </p:spPr>
        <p:txBody>
          <a:bodyPr lIns="82283" tIns="41130" rIns="82283" bIns="41130" anchor="t" anchorCtr="0">
            <a:noAutofit/>
          </a:bodyPr>
          <a:lstStyle/>
          <a:p>
            <a:pPr>
              <a:lnSpc>
                <a:spcPct val="115000"/>
              </a:lnSpc>
              <a:spcBef>
                <a:spcPts val="0"/>
              </a:spcBef>
            </a:pPr>
            <a:r>
              <a:rPr lang="en-US" dirty="0" smtClean="0"/>
              <a:t>Manages </a:t>
            </a:r>
            <a:r>
              <a:rPr lang="en-US" dirty="0"/>
              <a:t>huge pages in a two-tier memory </a:t>
            </a:r>
            <a:r>
              <a:rPr lang="en-US" dirty="0" smtClean="0"/>
              <a:t>system</a:t>
            </a:r>
          </a:p>
          <a:p>
            <a:pPr>
              <a:lnSpc>
                <a:spcPct val="115000"/>
              </a:lnSpc>
              <a:spcBef>
                <a:spcPts val="0"/>
              </a:spcBef>
            </a:pPr>
            <a:r>
              <a:rPr lang="en-US" dirty="0" smtClean="0"/>
              <a:t>Application-transparent</a:t>
            </a:r>
            <a:r>
              <a:rPr lang="en-US" dirty="0"/>
              <a:t>, low overhead </a:t>
            </a:r>
            <a:r>
              <a:rPr lang="en-US" dirty="0" smtClean="0"/>
              <a:t>mechanism</a:t>
            </a:r>
          </a:p>
          <a:p>
            <a:pPr>
              <a:lnSpc>
                <a:spcPct val="115000"/>
              </a:lnSpc>
              <a:spcBef>
                <a:spcPts val="0"/>
              </a:spcBef>
            </a:pPr>
            <a:r>
              <a:rPr lang="en-US" dirty="0" smtClean="0"/>
              <a:t>Cost </a:t>
            </a:r>
            <a:r>
              <a:rPr lang="en-US" dirty="0"/>
              <a:t>benefit of slow memory + perf benefit of huge </a:t>
            </a:r>
            <a:r>
              <a:rPr lang="en-US" dirty="0" smtClean="0"/>
              <a:t>pages</a:t>
            </a:r>
          </a:p>
          <a:p>
            <a:pPr>
              <a:lnSpc>
                <a:spcPct val="115000"/>
              </a:lnSpc>
              <a:spcBef>
                <a:spcPts val="0"/>
              </a:spcBef>
            </a:pPr>
            <a:r>
              <a:rPr lang="en-US" dirty="0" smtClean="0"/>
              <a:t>Prototyped </a:t>
            </a:r>
            <a:r>
              <a:rPr lang="en-US" dirty="0"/>
              <a:t>in Linux </a:t>
            </a:r>
            <a:r>
              <a:rPr lang="en-US" dirty="0" smtClean="0"/>
              <a:t>4.5</a:t>
            </a:r>
          </a:p>
          <a:p>
            <a:pPr>
              <a:lnSpc>
                <a:spcPct val="115000"/>
              </a:lnSpc>
              <a:spcBef>
                <a:spcPts val="0"/>
              </a:spcBef>
            </a:pPr>
            <a:r>
              <a:rPr lang="en-US" dirty="0" smtClean="0"/>
              <a:t>Places </a:t>
            </a:r>
            <a:r>
              <a:rPr lang="en-US" dirty="0"/>
              <a:t>up to </a:t>
            </a:r>
            <a:r>
              <a:rPr lang="en-US" b="1" i="1" dirty="0">
                <a:solidFill>
                  <a:schemeClr val="accent6"/>
                </a:solidFill>
              </a:rPr>
              <a:t>50% data</a:t>
            </a:r>
            <a:r>
              <a:rPr lang="en-US" dirty="0"/>
              <a:t> within </a:t>
            </a:r>
            <a:r>
              <a:rPr lang="en-US" b="1" i="1" dirty="0">
                <a:solidFill>
                  <a:schemeClr val="accent6"/>
                </a:solidFill>
              </a:rPr>
              <a:t>3% performance slowdown</a:t>
            </a:r>
          </a:p>
          <a:p>
            <a:pPr lvl="1" indent="-308610">
              <a:lnSpc>
                <a:spcPct val="115000"/>
              </a:lnSpc>
              <a:spcBef>
                <a:spcPts val="0"/>
              </a:spcBef>
            </a:pPr>
            <a:endParaRPr lang="en-US" i="1" dirty="0">
              <a:solidFill>
                <a:schemeClr val="accent6"/>
              </a:solidFill>
            </a:endParaRPr>
          </a:p>
        </p:txBody>
      </p:sp>
      <p:sp>
        <p:nvSpPr>
          <p:cNvPr id="900" name="Shape 900"/>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56</a:t>
            </a:fld>
            <a:endParaRPr lang="en-US" sz="1440">
              <a:solidFill>
                <a:schemeClr val="dk1"/>
              </a:solidFill>
              <a:latin typeface="Calibri"/>
              <a:ea typeface="Calibri"/>
              <a:cs typeface="Calibri"/>
              <a:sym typeface="Calibri"/>
            </a:endParaRPr>
          </a:p>
        </p:txBody>
      </p:sp>
      <p:sp>
        <p:nvSpPr>
          <p:cNvPr id="5" name="Shape 302"/>
          <p:cNvSpPr txBox="1"/>
          <p:nvPr/>
        </p:nvSpPr>
        <p:spPr>
          <a:xfrm>
            <a:off x="-1" y="4569593"/>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200" b="1" i="1" dirty="0">
                <a:solidFill>
                  <a:srgbClr val="FF0000"/>
                </a:solidFill>
                <a:latin typeface="Calibri"/>
                <a:ea typeface="Calibri"/>
                <a:cs typeface="Calibri"/>
                <a:sym typeface="Calibri"/>
              </a:rPr>
              <a:t>Tolerable slowdown governed mechanism</a:t>
            </a:r>
          </a:p>
        </p:txBody>
      </p:sp>
      <p:sp>
        <p:nvSpPr>
          <p:cNvPr id="2" name="Title 1"/>
          <p:cNvSpPr>
            <a:spLocks noGrp="1"/>
          </p:cNvSpPr>
          <p:nvPr>
            <p:ph type="title"/>
          </p:nvPr>
        </p:nvSpPr>
        <p:spPr/>
        <p:txBody>
          <a:bodyPr/>
          <a:lstStyle/>
          <a:p>
            <a:r>
              <a:rPr lang="en-US" dirty="0" smtClean="0"/>
              <a:t>Summary: Thermostat</a:t>
            </a:r>
            <a:endParaRPr lang="en-US" dirty="0"/>
          </a:p>
        </p:txBody>
      </p:sp>
    </p:spTree>
    <p:extLst>
      <p:ext uri="{BB962C8B-B14F-4D97-AF65-F5344CB8AC3E}">
        <p14:creationId xmlns:p14="http://schemas.microsoft.com/office/powerpoint/2010/main" val="191274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summary</a:t>
            </a:r>
            <a:endParaRPr lang="en-US" dirty="0"/>
          </a:p>
        </p:txBody>
      </p:sp>
      <p:sp>
        <p:nvSpPr>
          <p:cNvPr id="3" name="Content Placeholder 2"/>
          <p:cNvSpPr>
            <a:spLocks noGrp="1"/>
          </p:cNvSpPr>
          <p:nvPr>
            <p:ph idx="1"/>
          </p:nvPr>
        </p:nvSpPr>
        <p:spPr>
          <a:xfrm>
            <a:off x="266700" y="852408"/>
            <a:ext cx="10439400" cy="4661142"/>
          </a:xfrm>
        </p:spPr>
        <p:txBody>
          <a:bodyPr/>
          <a:lstStyle/>
          <a:p>
            <a:r>
              <a:rPr lang="en-US" dirty="0"/>
              <a:t>CPU-GPU heterogeneous systems</a:t>
            </a:r>
            <a:endParaRPr lang="en-US" dirty="0" smtClean="0"/>
          </a:p>
          <a:p>
            <a:pPr lvl="1"/>
            <a:r>
              <a:rPr lang="en-US" dirty="0" smtClean="0"/>
              <a:t>Application-transparent BW maximizing data management policies</a:t>
            </a:r>
          </a:p>
          <a:p>
            <a:pPr lvl="2"/>
            <a:r>
              <a:rPr lang="en-US" dirty="0"/>
              <a:t>I</a:t>
            </a:r>
            <a:r>
              <a:rPr lang="en-US" dirty="0" smtClean="0"/>
              <a:t>mprove GPU throughput, thus reduce application runtime</a:t>
            </a:r>
          </a:p>
          <a:p>
            <a:pPr lvl="1"/>
            <a:r>
              <a:rPr lang="en-US" dirty="0" smtClean="0"/>
              <a:t>Programmability with performance and design simplicity</a:t>
            </a:r>
          </a:p>
          <a:p>
            <a:pPr lvl="2"/>
            <a:r>
              <a:rPr lang="en-US" dirty="0" smtClean="0"/>
              <a:t>Provide illusion of HW cache coherence with a simplified design</a:t>
            </a:r>
          </a:p>
          <a:p>
            <a:pPr lvl="1"/>
            <a:endParaRPr lang="en-US" dirty="0"/>
          </a:p>
          <a:p>
            <a:r>
              <a:rPr lang="en-US" dirty="0" smtClean="0"/>
              <a:t>A case for deploying cheaper/slower memories in cloud</a:t>
            </a:r>
          </a:p>
          <a:p>
            <a:pPr lvl="1"/>
            <a:r>
              <a:rPr lang="en-US" dirty="0" smtClean="0"/>
              <a:t>Cost benefit of slow memories + perf. of huge pages</a:t>
            </a:r>
          </a:p>
        </p:txBody>
      </p:sp>
      <p:sp>
        <p:nvSpPr>
          <p:cNvPr id="4" name="Slide Number Placeholder 3"/>
          <p:cNvSpPr>
            <a:spLocks noGrp="1"/>
          </p:cNvSpPr>
          <p:nvPr>
            <p:ph type="sldNum" sz="quarter" idx="4"/>
          </p:nvPr>
        </p:nvSpPr>
        <p:spPr/>
        <p:txBody>
          <a:bodyPr/>
          <a:lstStyle/>
          <a:p>
            <a:fld id="{24EAD923-3004-4A31-84C7-9B440B785588}" type="slidenum">
              <a:rPr lang="en-US" smtClean="0"/>
              <a:pPr/>
              <a:t>57</a:t>
            </a:fld>
            <a:endParaRPr lang="en-US" dirty="0"/>
          </a:p>
        </p:txBody>
      </p:sp>
      <p:sp>
        <p:nvSpPr>
          <p:cNvPr id="5" name="TextBox 4"/>
          <p:cNvSpPr txBox="1"/>
          <p:nvPr/>
        </p:nvSpPr>
        <p:spPr>
          <a:xfrm>
            <a:off x="8851900" y="419275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
        <p:nvSpPr>
          <p:cNvPr id="6" name="TextBox 5"/>
          <p:cNvSpPr txBox="1"/>
          <p:nvPr/>
        </p:nvSpPr>
        <p:spPr>
          <a:xfrm>
            <a:off x="8280400" y="2171682"/>
            <a:ext cx="2629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t>
            </a:r>
            <a:r>
              <a:rPr lang="en-US" sz="1400" smtClean="0">
                <a:latin typeface="Calibri" charset="0"/>
                <a:ea typeface="Calibri" charset="0"/>
                <a:cs typeface="Calibri" charset="0"/>
              </a:rPr>
              <a:t>Agarwal ASPLOS’15, HPCA’15]</a:t>
            </a:r>
            <a:endParaRPr lang="en-US" sz="1400" dirty="0">
              <a:latin typeface="Calibri" charset="0"/>
              <a:ea typeface="Calibri" charset="0"/>
              <a:cs typeface="Calibri" charset="0"/>
            </a:endParaRPr>
          </a:p>
        </p:txBody>
      </p:sp>
      <p:sp>
        <p:nvSpPr>
          <p:cNvPr id="7" name="TextBox 6"/>
          <p:cNvSpPr txBox="1"/>
          <p:nvPr/>
        </p:nvSpPr>
        <p:spPr>
          <a:xfrm>
            <a:off x="8318500" y="2836339"/>
            <a:ext cx="1549848"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t>
            </a:r>
            <a:r>
              <a:rPr lang="en-US" sz="1400" smtClean="0">
                <a:latin typeface="Calibri" charset="0"/>
                <a:ea typeface="Calibri" charset="0"/>
                <a:cs typeface="Calibri" charset="0"/>
              </a:rPr>
              <a:t>Agarwal HPCA’16]</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5564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58</a:t>
            </a:fld>
            <a:endParaRPr lang="en-US" dirty="0"/>
          </a:p>
        </p:txBody>
      </p:sp>
      <p:pic>
        <p:nvPicPr>
          <p:cNvPr id="5" name="Picture 4"/>
          <p:cNvPicPr>
            <a:picLocks noChangeAspect="1"/>
          </p:cNvPicPr>
          <p:nvPr/>
        </p:nvPicPr>
        <p:blipFill>
          <a:blip r:embed="rId3"/>
          <a:stretch>
            <a:fillRect/>
          </a:stretch>
        </p:blipFill>
        <p:spPr>
          <a:xfrm>
            <a:off x="2311400" y="704850"/>
            <a:ext cx="6350000" cy="4762500"/>
          </a:xfrm>
          <a:prstGeom prst="rect">
            <a:avLst/>
          </a:prstGeom>
        </p:spPr>
      </p:pic>
    </p:spTree>
    <p:extLst>
      <p:ext uri="{BB962C8B-B14F-4D97-AF65-F5344CB8AC3E}">
        <p14:creationId xmlns:p14="http://schemas.microsoft.com/office/powerpoint/2010/main" val="168107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59</a:t>
            </a:fld>
            <a:endParaRPr lang="en-US" dirty="0"/>
          </a:p>
        </p:txBody>
      </p:sp>
      <p:pic>
        <p:nvPicPr>
          <p:cNvPr id="5" name="Picture 4"/>
          <p:cNvPicPr>
            <a:picLocks noChangeAspect="1"/>
          </p:cNvPicPr>
          <p:nvPr/>
        </p:nvPicPr>
        <p:blipFill>
          <a:blip r:embed="rId3"/>
          <a:stretch>
            <a:fillRect/>
          </a:stretch>
        </p:blipFill>
        <p:spPr>
          <a:xfrm>
            <a:off x="858696" y="0"/>
            <a:ext cx="9255408" cy="6172200"/>
          </a:xfrm>
          <a:prstGeom prst="rect">
            <a:avLst/>
          </a:prstGeom>
        </p:spPr>
      </p:pic>
    </p:spTree>
    <p:extLst>
      <p:ext uri="{BB962C8B-B14F-4D97-AF65-F5344CB8AC3E}">
        <p14:creationId xmlns:p14="http://schemas.microsoft.com/office/powerpoint/2010/main" val="2714798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heterogeneous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a:t>
            </a:fld>
            <a:endParaRPr lang="en-US" dirty="0"/>
          </a:p>
        </p:txBody>
      </p:sp>
      <p:sp>
        <p:nvSpPr>
          <p:cNvPr id="22" name="Rounded Rectangle 21"/>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26" name="Rounded Rectangle 25"/>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28" name="Left-Right Arrow 2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CPU-GPU </a:t>
            </a:r>
            <a:r>
              <a:rPr lang="en-US" altLang="en-US" sz="1600" dirty="0">
                <a:latin typeface="Calibri" charset="0"/>
                <a:ea typeface="Calibri" charset="0"/>
                <a:cs typeface="Calibri" charset="0"/>
              </a:rPr>
              <a:t>Link</a:t>
            </a:r>
          </a:p>
        </p:txBody>
      </p:sp>
      <p:sp>
        <p:nvSpPr>
          <p:cNvPr id="24"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7" name="Group 16"/>
          <p:cNvGrpSpPr/>
          <p:nvPr/>
        </p:nvGrpSpPr>
        <p:grpSpPr>
          <a:xfrm>
            <a:off x="208370" y="3289097"/>
            <a:ext cx="1272935" cy="976434"/>
            <a:chOff x="7081573" y="4587569"/>
            <a:chExt cx="1783266" cy="1079416"/>
          </a:xfrm>
        </p:grpSpPr>
        <p:sp>
          <p:nvSpPr>
            <p:cNvPr id="18" name="Rounded Rectangle 17"/>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7" name="Group 6"/>
          <p:cNvGrpSpPr/>
          <p:nvPr/>
        </p:nvGrpSpPr>
        <p:grpSpPr>
          <a:xfrm>
            <a:off x="3547730" y="3326792"/>
            <a:ext cx="1387062" cy="975623"/>
            <a:chOff x="8382886" y="2155320"/>
            <a:chExt cx="1387062" cy="975623"/>
          </a:xfrm>
          <a:solidFill>
            <a:srgbClr val="92D050"/>
          </a:solidFill>
        </p:grpSpPr>
        <p:sp>
          <p:nvSpPr>
            <p:cNvPr id="8" name="Rounded Rectangle 7"/>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9" name="Rounded Rectangle 8"/>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0" name="Rounded Rectangle 9"/>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1" name="Rounded Rectangle 10"/>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12" name="Rounded Rectangle 11"/>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3" name="Rounded Rectangle 12"/>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4" name="Rounded Rectangle 13"/>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32" name="Rounded Rectangle 31"/>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33"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34" name="Rounded Rectangle 33"/>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5"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GDDR/HBM 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8" name="Rounded Rectangle 37"/>
          <p:cNvSpPr/>
          <p:nvPr/>
        </p:nvSpPr>
        <p:spPr bwMode="auto">
          <a:xfrm>
            <a:off x="7526545"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41" name="Up-Down Arrow 40"/>
          <p:cNvSpPr/>
          <p:nvPr/>
        </p:nvSpPr>
        <p:spPr bwMode="auto">
          <a:xfrm>
            <a:off x="7578584" y="23526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4" name="Group 43"/>
          <p:cNvGrpSpPr/>
          <p:nvPr/>
        </p:nvGrpSpPr>
        <p:grpSpPr>
          <a:xfrm>
            <a:off x="6949112" y="3243754"/>
            <a:ext cx="1272935" cy="976434"/>
            <a:chOff x="7081573" y="4587569"/>
            <a:chExt cx="1783266" cy="1079416"/>
          </a:xfrm>
        </p:grpSpPr>
        <p:sp>
          <p:nvSpPr>
            <p:cNvPr id="45" name="Rounded Rectangle 44"/>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6" name="Rounded Rectangle 45"/>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7" name="Rounded Rectangle 46"/>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8" name="Rounded Rectangle 47"/>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49" name="Group 48"/>
          <p:cNvGrpSpPr/>
          <p:nvPr/>
        </p:nvGrpSpPr>
        <p:grpSpPr>
          <a:xfrm>
            <a:off x="8319730" y="3253010"/>
            <a:ext cx="1329707" cy="975623"/>
            <a:chOff x="8382886" y="2155320"/>
            <a:chExt cx="1329707" cy="975623"/>
          </a:xfrm>
          <a:solidFill>
            <a:schemeClr val="accent1"/>
          </a:solidFill>
        </p:grpSpPr>
        <p:sp>
          <p:nvSpPr>
            <p:cNvPr id="50" name="Rounded Rectangle 49"/>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1" name="Rounded Rectangle 50"/>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2" name="Rounded Rectangle 51"/>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3" name="Rounded Rectangle 52"/>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54" name="Rounded Rectangle 53"/>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5" name="Rounded Rectangle 54"/>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6" name="Rounded Rectangle 55"/>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7" name="Rounded Rectangle 56"/>
            <p:cNvSpPr/>
            <p:nvPr/>
          </p:nvSpPr>
          <p:spPr>
            <a:xfrm>
              <a:off x="8746256" y="2487601"/>
              <a:ext cx="966337"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58" name="Rounded Rectangle 57"/>
          <p:cNvSpPr/>
          <p:nvPr/>
        </p:nvSpPr>
        <p:spPr>
          <a:xfrm>
            <a:off x="6934116" y="4700823"/>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 memory</a:t>
            </a:r>
            <a:endParaRPr lang="en-US" sz="1600" b="1" kern="0" dirty="0">
              <a:solidFill>
                <a:srgbClr val="000000"/>
              </a:solidFill>
              <a:latin typeface="Calibri"/>
              <a:ea typeface="+mn-ea"/>
            </a:endParaRPr>
          </a:p>
        </p:txBody>
      </p:sp>
      <p:sp>
        <p:nvSpPr>
          <p:cNvPr id="59" name="TextBox 62"/>
          <p:cNvSpPr txBox="1">
            <a:spLocks noChangeArrowheads="1"/>
          </p:cNvSpPr>
          <p:nvPr/>
        </p:nvSpPr>
        <p:spPr bwMode="auto">
          <a:xfrm>
            <a:off x="6765408" y="5028461"/>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60" name="Rounded Rectangle 59"/>
          <p:cNvSpPr/>
          <p:nvPr/>
        </p:nvSpPr>
        <p:spPr>
          <a:xfrm>
            <a:off x="8757905" y="4697641"/>
            <a:ext cx="1783063" cy="347603"/>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 memory</a:t>
            </a:r>
            <a:endParaRPr lang="en-US" sz="1600" b="1" kern="0" dirty="0">
              <a:solidFill>
                <a:srgbClr val="000000"/>
              </a:solidFill>
              <a:latin typeface="Calibri"/>
              <a:ea typeface="+mn-ea"/>
            </a:endParaRPr>
          </a:p>
        </p:txBody>
      </p:sp>
      <p:sp>
        <p:nvSpPr>
          <p:cNvPr id="61" name="TextBox 62"/>
          <p:cNvSpPr txBox="1">
            <a:spLocks noChangeArrowheads="1"/>
          </p:cNvSpPr>
          <p:nvPr/>
        </p:nvSpPr>
        <p:spPr bwMode="auto">
          <a:xfrm>
            <a:off x="8600239" y="5005314"/>
            <a:ext cx="20779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3D </a:t>
            </a:r>
            <a:r>
              <a:rPr lang="en-US" altLang="en-US" sz="1600" dirty="0" err="1" smtClean="0">
                <a:latin typeface="Calibri" charset="0"/>
                <a:ea typeface="Calibri" charset="0"/>
                <a:cs typeface="Calibri" charset="0"/>
              </a:rPr>
              <a:t>XPoint</a:t>
            </a:r>
            <a:r>
              <a:rPr lang="en-US" altLang="en-US" sz="1600" dirty="0" smtClean="0">
                <a:latin typeface="Calibri" charset="0"/>
                <a:ea typeface="Calibri" charset="0"/>
                <a:cs typeface="Calibri" charset="0"/>
              </a:rPr>
              <a:t> technology</a:t>
            </a:r>
          </a:p>
          <a:p>
            <a:pPr algn="ctr" eaLnBrk="1" hangingPunct="1"/>
            <a:r>
              <a:rPr lang="en-US" altLang="en-US" sz="1600" dirty="0" smtClean="0">
                <a:latin typeface="Calibri" charset="0"/>
                <a:ea typeface="Calibri" charset="0"/>
                <a:cs typeface="Calibri" charset="0"/>
              </a:rPr>
              <a:t>(cheaper but slower)</a:t>
            </a:r>
            <a:endParaRPr lang="en-US" altLang="en-US" sz="1600" dirty="0">
              <a:latin typeface="Calibri" charset="0"/>
              <a:ea typeface="Calibri" charset="0"/>
              <a:cs typeface="Calibri" charset="0"/>
            </a:endParaRPr>
          </a:p>
        </p:txBody>
      </p:sp>
      <p:sp>
        <p:nvSpPr>
          <p:cNvPr id="63" name="Up-Down Arrow 62"/>
          <p:cNvSpPr/>
          <p:nvPr/>
        </p:nvSpPr>
        <p:spPr bwMode="auto">
          <a:xfrm>
            <a:off x="828951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TextBox 62"/>
          <p:cNvSpPr txBox="1">
            <a:spLocks noChangeArrowheads="1"/>
          </p:cNvSpPr>
          <p:nvPr/>
        </p:nvSpPr>
        <p:spPr bwMode="auto">
          <a:xfrm>
            <a:off x="206068" y="5534712"/>
            <a:ext cx="47287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Coral system (IBM </a:t>
            </a:r>
            <a:r>
              <a:rPr lang="en-US" altLang="en-US" sz="2200" b="1" dirty="0" err="1" smtClean="0">
                <a:latin typeface="Calibri" charset="0"/>
                <a:ea typeface="Calibri" charset="0"/>
                <a:cs typeface="Calibri" charset="0"/>
              </a:rPr>
              <a:t>cpu</a:t>
            </a:r>
            <a:r>
              <a:rPr lang="en-US" altLang="en-US" sz="2200" b="1" dirty="0" smtClean="0">
                <a:latin typeface="Calibri" charset="0"/>
                <a:ea typeface="Calibri" charset="0"/>
                <a:cs typeface="Calibri" charset="0"/>
              </a:rPr>
              <a:t>, NVIDIA </a:t>
            </a:r>
            <a:r>
              <a:rPr lang="en-US" altLang="en-US" sz="2200" b="1" dirty="0" err="1" smtClean="0">
                <a:latin typeface="Calibri" charset="0"/>
                <a:ea typeface="Calibri" charset="0"/>
                <a:cs typeface="Calibri" charset="0"/>
              </a:rPr>
              <a:t>gpu</a:t>
            </a:r>
            <a:r>
              <a:rPr lang="en-US" altLang="en-US" sz="2200" b="1" dirty="0" smtClean="0">
                <a:latin typeface="Calibri" charset="0"/>
                <a:ea typeface="Calibri" charset="0"/>
                <a:cs typeface="Calibri" charset="0"/>
              </a:rPr>
              <a:t>)</a:t>
            </a:r>
          </a:p>
          <a:p>
            <a:pPr algn="ctr" eaLnBrk="1" hangingPunct="1"/>
            <a:r>
              <a:rPr lang="en-US" altLang="en-US" sz="1400" dirty="0">
                <a:latin typeface="Calibri" charset="0"/>
                <a:ea typeface="Calibri" charset="0"/>
                <a:cs typeface="Calibri" charset="0"/>
              </a:rPr>
              <a:t>https://</a:t>
            </a:r>
            <a:r>
              <a:rPr lang="en-US" altLang="en-US" sz="1400" dirty="0" err="1">
                <a:latin typeface="Calibri" charset="0"/>
                <a:ea typeface="Calibri" charset="0"/>
                <a:cs typeface="Calibri" charset="0"/>
              </a:rPr>
              <a:t>www.olcf.ornl.gov</a:t>
            </a:r>
            <a:r>
              <a:rPr lang="en-US" altLang="en-US" sz="1400" dirty="0">
                <a:latin typeface="Calibri" charset="0"/>
                <a:ea typeface="Calibri" charset="0"/>
                <a:cs typeface="Calibri" charset="0"/>
              </a:rPr>
              <a:t>/summit/</a:t>
            </a:r>
          </a:p>
        </p:txBody>
      </p:sp>
      <p:sp>
        <p:nvSpPr>
          <p:cNvPr id="66" name="TextBox 62"/>
          <p:cNvSpPr txBox="1">
            <a:spLocks noChangeArrowheads="1"/>
          </p:cNvSpPr>
          <p:nvPr/>
        </p:nvSpPr>
        <p:spPr bwMode="auto">
          <a:xfrm>
            <a:off x="6486390" y="5640448"/>
            <a:ext cx="43934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Two-tiered memory system</a:t>
            </a:r>
            <a:endParaRPr lang="en-US" altLang="en-US" sz="2200" b="1" dirty="0">
              <a:latin typeface="Calibri" charset="0"/>
              <a:ea typeface="Calibri" charset="0"/>
              <a:cs typeface="Calibri" charset="0"/>
            </a:endParaRPr>
          </a:p>
        </p:txBody>
      </p:sp>
    </p:spTree>
    <p:extLst>
      <p:ext uri="{BB962C8B-B14F-4D97-AF65-F5344CB8AC3E}">
        <p14:creationId xmlns:p14="http://schemas.microsoft.com/office/powerpoint/2010/main" val="191407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58" grpId="0" animBg="1"/>
      <p:bldP spid="59" grpId="0"/>
      <p:bldP spid="60" grpId="0" animBg="1"/>
      <p:bldP spid="61" grpId="0"/>
      <p:bldP spid="63" grpId="0" animBg="1"/>
      <p:bldP spid="6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committee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60</a:t>
            </a:fld>
            <a:endParaRPr lang="en-US" dirty="0"/>
          </a:p>
        </p:txBody>
      </p:sp>
    </p:spTree>
    <p:extLst>
      <p:ext uri="{BB962C8B-B14F-4D97-AF65-F5344CB8AC3E}">
        <p14:creationId xmlns:p14="http://schemas.microsoft.com/office/powerpoint/2010/main" val="815456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Collaborators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61</a:t>
            </a:fld>
            <a:endParaRPr lang="en-US" dirty="0"/>
          </a:p>
        </p:txBody>
      </p:sp>
    </p:spTree>
    <p:extLst>
      <p:ext uri="{BB962C8B-B14F-4D97-AF65-F5344CB8AC3E}">
        <p14:creationId xmlns:p14="http://schemas.microsoft.com/office/powerpoint/2010/main" val="1002472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62</a:t>
            </a:fld>
            <a:endParaRPr lang="en-US" dirty="0"/>
          </a:p>
        </p:txBody>
      </p:sp>
      <p:pic>
        <p:nvPicPr>
          <p:cNvPr id="5" name="Picture 4"/>
          <p:cNvPicPr>
            <a:picLocks noChangeAspect="1"/>
          </p:cNvPicPr>
          <p:nvPr/>
        </p:nvPicPr>
        <p:blipFill>
          <a:blip r:embed="rId3"/>
          <a:stretch>
            <a:fillRect/>
          </a:stretch>
        </p:blipFill>
        <p:spPr>
          <a:xfrm>
            <a:off x="2768600" y="1301750"/>
            <a:ext cx="5435600" cy="3568700"/>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187477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generator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63</a:t>
            </a:fld>
            <a:endParaRPr lang="en-US" dirty="0"/>
          </a:p>
        </p:txBody>
      </p:sp>
    </p:spTree>
    <p:extLst>
      <p:ext uri="{BB962C8B-B14F-4D97-AF65-F5344CB8AC3E}">
        <p14:creationId xmlns:p14="http://schemas.microsoft.com/office/powerpoint/2010/main" val="1836289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Shape 939"/>
          <p:cNvSpPr txBox="1">
            <a:spLocks noGrp="1"/>
          </p:cNvSpPr>
          <p:nvPr>
            <p:ph type="title"/>
          </p:nvPr>
        </p:nvSpPr>
        <p:spPr>
          <a:xfrm>
            <a:off x="548640" y="411480"/>
            <a:ext cx="9875520" cy="617220"/>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Migration &amp; slow memory accesses</a:t>
            </a:r>
          </a:p>
        </p:txBody>
      </p:sp>
      <p:sp>
        <p:nvSpPr>
          <p:cNvPr id="941" name="Shape 941"/>
          <p:cNvSpPr txBox="1">
            <a:spLocks noGrp="1"/>
          </p:cNvSpPr>
          <p:nvPr>
            <p:ph type="sldNum" idx="4294967295"/>
          </p:nvPr>
        </p:nvSpPr>
        <p:spPr>
          <a:xfrm>
            <a:off x="10424160" y="5897880"/>
            <a:ext cx="548640" cy="274320"/>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64</a:t>
            </a:fld>
            <a:endParaRPr lang="en-US" sz="1440">
              <a:solidFill>
                <a:schemeClr val="dk1"/>
              </a:solidFill>
              <a:latin typeface="Calibri"/>
              <a:ea typeface="Calibri"/>
              <a:cs typeface="Calibri"/>
              <a:sym typeface="Calibri"/>
            </a:endParaRPr>
          </a:p>
        </p:txBody>
      </p:sp>
      <p:graphicFrame>
        <p:nvGraphicFramePr>
          <p:cNvPr id="942" name="Shape 942"/>
          <p:cNvGraphicFramePr/>
          <p:nvPr>
            <p:extLst/>
          </p:nvPr>
        </p:nvGraphicFramePr>
        <p:xfrm>
          <a:off x="1810913" y="1354298"/>
          <a:ext cx="7350975" cy="3850032"/>
        </p:xfrm>
        <a:graphic>
          <a:graphicData uri="http://schemas.openxmlformats.org/drawingml/2006/table">
            <a:tbl>
              <a:tblPr>
                <a:noFill/>
              </a:tblPr>
              <a:tblGrid>
                <a:gridCol w="2766060"/>
                <a:gridCol w="1643323"/>
                <a:gridCol w="2941592"/>
              </a:tblGrid>
              <a:tr h="850956">
                <a:tc>
                  <a:txBody>
                    <a:bodyPr/>
                    <a:lstStyle/>
                    <a:p>
                      <a:pPr lvl="0" algn="ctr" rtl="0">
                        <a:spcBef>
                          <a:spcPts val="0"/>
                        </a:spcBef>
                        <a:buNone/>
                      </a:pPr>
                      <a:r>
                        <a:rPr lang="en-US" sz="2200" b="1" dirty="0">
                          <a:latin typeface="Calibri"/>
                          <a:ea typeface="Calibri"/>
                          <a:cs typeface="Calibri"/>
                          <a:sym typeface="Calibri"/>
                        </a:rPr>
                        <a:t>Data Transfer (MB/sec)</a:t>
                      </a: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Migration</a:t>
                      </a:r>
                      <a:endParaRPr lang="en-US" sz="2200" b="1"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False-classification</a:t>
                      </a:r>
                      <a:endParaRPr lang="en-US" sz="2200" b="1"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Aerospike</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13.3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9.2</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Cassandra</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In-mem-analytics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0.4</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MySQL-TPCC</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err="1" smtClean="0">
                          <a:latin typeface="Calibri"/>
                          <a:ea typeface="Calibri"/>
                          <a:cs typeface="Calibri"/>
                          <a:sym typeface="Calibri"/>
                        </a:rPr>
                        <a:t>Redis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11.3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10</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Web-search</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0.3</a:t>
                      </a:r>
                      <a:endParaRPr lang="en-US" sz="2200" dirty="0">
                        <a:latin typeface="Calibri"/>
                        <a:ea typeface="Calibri"/>
                        <a:cs typeface="Calibri"/>
                        <a:sym typeface="Calibri"/>
                      </a:endParaRPr>
                    </a:p>
                  </a:txBody>
                  <a:tcPr marL="82283" marR="82283" marT="82283" marB="82283" anchor="ctr"/>
                </a:tc>
              </a:tr>
            </a:tbl>
          </a:graphicData>
        </a:graphic>
      </p:graphicFrame>
      <p:sp>
        <p:nvSpPr>
          <p:cNvPr id="943" name="Shape 943"/>
          <p:cNvSpPr txBox="1"/>
          <p:nvPr/>
        </p:nvSpPr>
        <p:spPr>
          <a:xfrm>
            <a:off x="4" y="5439672"/>
            <a:ext cx="10972796"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600" b="1" smtClean="0">
                <a:solidFill>
                  <a:srgbClr val="FF0000"/>
                </a:solidFill>
                <a:latin typeface="Calibri"/>
                <a:ea typeface="Calibri"/>
                <a:cs typeface="Calibri"/>
                <a:sym typeface="Calibri"/>
              </a:rPr>
              <a:t>Migration/false </a:t>
            </a:r>
            <a:r>
              <a:rPr lang="en-US" sz="2600" b="1" dirty="0">
                <a:solidFill>
                  <a:srgbClr val="FF0000"/>
                </a:solidFill>
                <a:latin typeface="Calibri"/>
                <a:ea typeface="Calibri"/>
                <a:cs typeface="Calibri"/>
                <a:sym typeface="Calibri"/>
              </a:rPr>
              <a:t>classification rates below expected </a:t>
            </a:r>
            <a:r>
              <a:rPr lang="en-US" sz="2600" b="1" dirty="0" smtClean="0">
                <a:solidFill>
                  <a:srgbClr val="FF0000"/>
                </a:solidFill>
                <a:latin typeface="Calibri"/>
                <a:ea typeface="Calibri"/>
                <a:cs typeface="Calibri"/>
                <a:sym typeface="Calibri"/>
              </a:rPr>
              <a:t>BW </a:t>
            </a:r>
            <a:r>
              <a:rPr lang="en-US" sz="2600" b="1" dirty="0">
                <a:solidFill>
                  <a:srgbClr val="FF0000"/>
                </a:solidFill>
                <a:latin typeface="Calibri"/>
                <a:ea typeface="Calibri"/>
                <a:cs typeface="Calibri"/>
                <a:sym typeface="Calibri"/>
              </a:rPr>
              <a:t>of future memories</a:t>
            </a:r>
          </a:p>
        </p:txBody>
      </p:sp>
    </p:spTree>
    <p:extLst>
      <p:ext uri="{BB962C8B-B14F-4D97-AF65-F5344CB8AC3E}">
        <p14:creationId xmlns:p14="http://schemas.microsoft.com/office/powerpoint/2010/main" val="1619423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666750"/>
            <a:ext cx="10979150" cy="1323023"/>
          </a:xfrm>
        </p:spPr>
        <p:txBody>
          <a:bodyPr/>
          <a:lstStyle/>
          <a:p>
            <a:r>
              <a:rPr lang="en-US" sz="4200" dirty="0"/>
              <a:t>Paving a path for simplifying </a:t>
            </a:r>
            <a:r>
              <a:rPr lang="en-US" sz="4200" dirty="0" smtClean="0"/>
              <a:t/>
            </a:r>
            <a:br>
              <a:rPr lang="en-US" sz="4200" dirty="0" smtClean="0"/>
            </a:br>
            <a:r>
              <a:rPr lang="en-US" sz="4200" dirty="0" smtClean="0"/>
              <a:t>CPU-GPU </a:t>
            </a:r>
            <a:r>
              <a:rPr lang="en-US" sz="4200" dirty="0"/>
              <a:t>coherence</a:t>
            </a:r>
          </a:p>
        </p:txBody>
      </p:sp>
      <p:sp>
        <p:nvSpPr>
          <p:cNvPr id="4" name="Subtitle 11"/>
          <p:cNvSpPr>
            <a:spLocks noGrp="1"/>
          </p:cNvSpPr>
          <p:nvPr>
            <p:ph type="subTitle" idx="1"/>
          </p:nvPr>
        </p:nvSpPr>
        <p:spPr>
          <a:xfrm>
            <a:off x="1649095" y="2262272"/>
            <a:ext cx="7680960" cy="1577340"/>
          </a:xfrm>
        </p:spPr>
        <p:txBody>
          <a:bodyPr/>
          <a:lstStyle/>
          <a:p>
            <a:r>
              <a:rPr lang="en-US" b="1" dirty="0" smtClean="0"/>
              <a:t>Neha Agarwal</a:t>
            </a:r>
            <a:r>
              <a:rPr lang="en-US" dirty="0" smtClean="0"/>
              <a:t> </a:t>
            </a:r>
          </a:p>
          <a:p>
            <a:r>
              <a:rPr lang="en-US" i="1" dirty="0" smtClean="0"/>
              <a:t>University of Michigan</a:t>
            </a:r>
            <a:endParaRPr lang="en-US" i="1" dirty="0"/>
          </a:p>
        </p:txBody>
      </p:sp>
      <p:grpSp>
        <p:nvGrpSpPr>
          <p:cNvPr id="23" name="Group 22"/>
          <p:cNvGrpSpPr/>
          <p:nvPr/>
        </p:nvGrpSpPr>
        <p:grpSpPr>
          <a:xfrm>
            <a:off x="2046337" y="4112111"/>
            <a:ext cx="6886475" cy="1993599"/>
            <a:chOff x="2166723" y="4010451"/>
            <a:chExt cx="6886475" cy="1993599"/>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915" y="4679280"/>
              <a:ext cx="1179830" cy="12860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375" y="4679280"/>
              <a:ext cx="1037737" cy="132477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9748" y="4679280"/>
              <a:ext cx="986531" cy="132477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381" y="4656783"/>
              <a:ext cx="1291590" cy="129159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1607" y="4656783"/>
              <a:ext cx="1291590" cy="1291590"/>
            </a:xfrm>
            <a:prstGeom prst="rect">
              <a:avLst/>
            </a:prstGeom>
          </p:spPr>
        </p:pic>
        <p:sp>
          <p:nvSpPr>
            <p:cNvPr id="17" name="TextBox 16"/>
            <p:cNvSpPr txBox="1"/>
            <p:nvPr/>
          </p:nvSpPr>
          <p:spPr>
            <a:xfrm>
              <a:off x="2166723" y="4032949"/>
              <a:ext cx="1199038" cy="646331"/>
            </a:xfrm>
            <a:prstGeom prst="rect">
              <a:avLst/>
            </a:prstGeom>
            <a:noFill/>
          </p:spPr>
          <p:txBody>
            <a:bodyPr wrap="square" rtlCol="0">
              <a:spAutoFit/>
            </a:bodyPr>
            <a:lstStyle/>
            <a:p>
              <a:pPr algn="ctr"/>
              <a:r>
                <a:rPr lang="en-US" dirty="0" smtClean="0"/>
                <a:t>Thomas </a:t>
              </a:r>
              <a:r>
                <a:rPr lang="en-US" dirty="0" err="1" smtClean="0"/>
                <a:t>Wenisch</a:t>
              </a:r>
              <a:endParaRPr lang="en-US" dirty="0"/>
            </a:p>
          </p:txBody>
        </p:sp>
        <p:sp>
          <p:nvSpPr>
            <p:cNvPr id="18" name="TextBox 17"/>
            <p:cNvSpPr txBox="1"/>
            <p:nvPr/>
          </p:nvSpPr>
          <p:spPr>
            <a:xfrm>
              <a:off x="3539748" y="4010452"/>
              <a:ext cx="986529" cy="646331"/>
            </a:xfrm>
            <a:prstGeom prst="rect">
              <a:avLst/>
            </a:prstGeom>
            <a:noFill/>
          </p:spPr>
          <p:txBody>
            <a:bodyPr wrap="square" rtlCol="0">
              <a:spAutoFit/>
            </a:bodyPr>
            <a:lstStyle/>
            <a:p>
              <a:pPr algn="ctr"/>
              <a:r>
                <a:rPr lang="en-US" dirty="0" smtClean="0"/>
                <a:t>David </a:t>
              </a:r>
              <a:r>
                <a:rPr lang="en-US" dirty="0" err="1" smtClean="0"/>
                <a:t>Nellans</a:t>
              </a:r>
              <a:endParaRPr lang="en-US" dirty="0"/>
            </a:p>
          </p:txBody>
        </p:sp>
        <p:sp>
          <p:nvSpPr>
            <p:cNvPr id="19" name="TextBox 18"/>
            <p:cNvSpPr txBox="1"/>
            <p:nvPr/>
          </p:nvSpPr>
          <p:spPr>
            <a:xfrm>
              <a:off x="4780915" y="4010452"/>
              <a:ext cx="1179828" cy="646331"/>
            </a:xfrm>
            <a:prstGeom prst="rect">
              <a:avLst/>
            </a:prstGeom>
            <a:noFill/>
          </p:spPr>
          <p:txBody>
            <a:bodyPr wrap="square" rtlCol="0">
              <a:spAutoFit/>
            </a:bodyPr>
            <a:lstStyle/>
            <a:p>
              <a:pPr algn="ctr"/>
              <a:r>
                <a:rPr lang="en-US" dirty="0" err="1" smtClean="0"/>
                <a:t>Eiman</a:t>
              </a:r>
              <a:r>
                <a:rPr lang="en-US" dirty="0" smtClean="0"/>
                <a:t> </a:t>
              </a:r>
              <a:r>
                <a:rPr lang="en-US" dirty="0" err="1" smtClean="0"/>
                <a:t>Ebrahimi</a:t>
              </a:r>
              <a:endParaRPr lang="en-US" dirty="0"/>
            </a:p>
          </p:txBody>
        </p:sp>
        <p:sp>
          <p:nvSpPr>
            <p:cNvPr id="20" name="TextBox 19"/>
            <p:cNvSpPr txBox="1"/>
            <p:nvPr/>
          </p:nvSpPr>
          <p:spPr>
            <a:xfrm>
              <a:off x="6215380" y="4010451"/>
              <a:ext cx="1291591" cy="646331"/>
            </a:xfrm>
            <a:prstGeom prst="rect">
              <a:avLst/>
            </a:prstGeom>
            <a:noFill/>
          </p:spPr>
          <p:txBody>
            <a:bodyPr wrap="square" rtlCol="0">
              <a:spAutoFit/>
            </a:bodyPr>
            <a:lstStyle/>
            <a:p>
              <a:pPr algn="ctr"/>
              <a:r>
                <a:rPr lang="en-US" dirty="0" smtClean="0"/>
                <a:t>John </a:t>
              </a:r>
              <a:r>
                <a:rPr lang="en-US" dirty="0" err="1" smtClean="0"/>
                <a:t>Danskin</a:t>
              </a:r>
              <a:endParaRPr lang="en-US" dirty="0"/>
            </a:p>
          </p:txBody>
        </p:sp>
        <p:sp>
          <p:nvSpPr>
            <p:cNvPr id="21" name="TextBox 20"/>
            <p:cNvSpPr txBox="1"/>
            <p:nvPr/>
          </p:nvSpPr>
          <p:spPr>
            <a:xfrm>
              <a:off x="7761608" y="4030622"/>
              <a:ext cx="1291590" cy="646331"/>
            </a:xfrm>
            <a:prstGeom prst="rect">
              <a:avLst/>
            </a:prstGeom>
            <a:noFill/>
          </p:spPr>
          <p:txBody>
            <a:bodyPr wrap="square" rtlCol="0">
              <a:spAutoFit/>
            </a:bodyPr>
            <a:lstStyle/>
            <a:p>
              <a:pPr algn="ctr"/>
              <a:r>
                <a:rPr lang="en-US" dirty="0" smtClean="0"/>
                <a:t>Steve </a:t>
              </a:r>
              <a:r>
                <a:rPr lang="en-US" dirty="0" err="1" smtClean="0"/>
                <a:t>Keckler</a:t>
              </a:r>
              <a:endParaRPr lang="en-US" dirty="0"/>
            </a:p>
          </p:txBody>
        </p:sp>
      </p:gr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130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1257" y="1234442"/>
            <a:ext cx="10450286" cy="4279107"/>
          </a:xfrm>
        </p:spPr>
        <p:txBody>
          <a:bodyPr/>
          <a:lstStyle/>
          <a:p>
            <a:pPr marL="0" indent="0">
              <a:buNone/>
            </a:pPr>
            <a:r>
              <a:rPr lang="en-US" sz="3000" dirty="0" smtClean="0">
                <a:solidFill>
                  <a:schemeClr val="tx1"/>
                </a:solidFill>
              </a:rPr>
              <a:t>CPUs  and GPUs connected via cache-line granularity interconnect</a:t>
            </a:r>
          </a:p>
          <a:p>
            <a:endParaRPr lang="en-US" sz="3000" dirty="0" smtClean="0">
              <a:solidFill>
                <a:schemeClr val="tx1"/>
              </a:solidFill>
            </a:endParaRPr>
          </a:p>
          <a:p>
            <a:endParaRPr lang="en-US" sz="3000" dirty="0" smtClean="0">
              <a:solidFill>
                <a:schemeClr val="tx1"/>
              </a:solidFill>
            </a:endParaRPr>
          </a:p>
        </p:txBody>
      </p:sp>
      <p:sp>
        <p:nvSpPr>
          <p:cNvPr id="10" name="Content Placeholder 5"/>
          <p:cNvSpPr txBox="1">
            <a:spLocks/>
          </p:cNvSpPr>
          <p:nvPr/>
        </p:nvSpPr>
        <p:spPr bwMode="auto">
          <a:xfrm>
            <a:off x="2371" y="5267893"/>
            <a:ext cx="10970430" cy="5343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3200" b="1" dirty="0">
                <a:solidFill>
                  <a:srgbClr val="FF0000"/>
                </a:solidFill>
                <a:latin typeface="Calibri" charset="0"/>
                <a:ea typeface="Calibri" charset="0"/>
                <a:cs typeface="Calibri" charset="0"/>
              </a:rPr>
              <a:t>Is coherence support necessary over this </a:t>
            </a:r>
            <a:r>
              <a:rPr lang="en-US" sz="3200" b="1" dirty="0" smtClean="0">
                <a:solidFill>
                  <a:srgbClr val="FF0000"/>
                </a:solidFill>
                <a:latin typeface="Calibri" charset="0"/>
                <a:ea typeface="Calibri" charset="0"/>
                <a:cs typeface="Calibri" charset="0"/>
              </a:rPr>
              <a:t>link</a:t>
            </a:r>
            <a:r>
              <a:rPr lang="en-US" sz="3200" b="1" dirty="0">
                <a:solidFill>
                  <a:srgbClr val="FF0000"/>
                </a:solidFill>
                <a:latin typeface="Calibri" charset="0"/>
                <a:ea typeface="Calibri" charset="0"/>
                <a:cs typeface="Calibri" charset="0"/>
              </a:rPr>
              <a:t>?</a:t>
            </a:r>
          </a:p>
        </p:txBody>
      </p:sp>
      <p:sp>
        <p:nvSpPr>
          <p:cNvPr id="3" name="Title 2"/>
          <p:cNvSpPr>
            <a:spLocks noGrp="1"/>
          </p:cNvSpPr>
          <p:nvPr>
            <p:ph type="title"/>
          </p:nvPr>
        </p:nvSpPr>
        <p:spPr/>
        <p:txBody>
          <a:bodyPr/>
          <a:lstStyle/>
          <a:p>
            <a:r>
              <a:rPr lang="en-US" dirty="0" smtClean="0"/>
              <a:t>Discrete CPU-GPU systems</a:t>
            </a:r>
            <a:endParaRPr lang="en-US" dirty="0"/>
          </a:p>
        </p:txBody>
      </p:sp>
      <p:grpSp>
        <p:nvGrpSpPr>
          <p:cNvPr id="4" name="Group 3"/>
          <p:cNvGrpSpPr/>
          <p:nvPr/>
        </p:nvGrpSpPr>
        <p:grpSpPr>
          <a:xfrm>
            <a:off x="3220084" y="1930485"/>
            <a:ext cx="4807635" cy="3129200"/>
            <a:chOff x="3220084" y="1930485"/>
            <a:chExt cx="4807635" cy="3129200"/>
          </a:xfrm>
        </p:grpSpPr>
        <p:grpSp>
          <p:nvGrpSpPr>
            <p:cNvPr id="9" name="Group 8"/>
            <p:cNvGrpSpPr/>
            <p:nvPr/>
          </p:nvGrpSpPr>
          <p:grpSpPr>
            <a:xfrm>
              <a:off x="3220084" y="1930485"/>
              <a:ext cx="4807635" cy="3129200"/>
              <a:chOff x="2280057" y="2375065"/>
              <a:chExt cx="6735060" cy="3459230"/>
            </a:xfrm>
          </p:grpSpPr>
          <p:grpSp>
            <p:nvGrpSpPr>
              <p:cNvPr id="15" name="Group 14"/>
              <p:cNvGrpSpPr/>
              <p:nvPr/>
            </p:nvGrpSpPr>
            <p:grpSpPr>
              <a:xfrm>
                <a:off x="2280057" y="2375065"/>
                <a:ext cx="6735060" cy="3459230"/>
                <a:chOff x="2280057" y="2375065"/>
                <a:chExt cx="6735060" cy="3459230"/>
              </a:xfrm>
            </p:grpSpPr>
            <p:sp>
              <p:nvSpPr>
                <p:cNvPr id="21" name="Rounded Rectangle 20"/>
                <p:cNvSpPr/>
                <p:nvPr/>
              </p:nvSpPr>
              <p:spPr>
                <a:xfrm>
                  <a:off x="2280057" y="4434719"/>
                  <a:ext cx="673506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346455" y="2375065"/>
                  <a:ext cx="6341716" cy="2172611"/>
                  <a:chOff x="2526520" y="2984016"/>
                  <a:chExt cx="5918225" cy="1820796"/>
                </a:xfrm>
              </p:grpSpPr>
              <p:sp>
                <p:nvSpPr>
                  <p:cNvPr id="25" name="Rounded Rectangle 24"/>
                  <p:cNvSpPr/>
                  <p:nvPr/>
                </p:nvSpPr>
                <p:spPr>
                  <a:xfrm>
                    <a:off x="25265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6" name="Rounded Rectangle 25"/>
                  <p:cNvSpPr/>
                  <p:nvPr/>
                </p:nvSpPr>
                <p:spPr>
                  <a:xfrm>
                    <a:off x="7057967"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7"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8" name="Left-Right Arrow 27"/>
                  <p:cNvSpPr/>
                  <p:nvPr/>
                </p:nvSpPr>
                <p:spPr>
                  <a:xfrm>
                    <a:off x="3913298" y="3277897"/>
                    <a:ext cx="3160194"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24" name="TextBox 3"/>
                <p:cNvSpPr txBox="1">
                  <a:spLocks noChangeArrowheads="1"/>
                </p:cNvSpPr>
                <p:nvPr/>
              </p:nvSpPr>
              <p:spPr bwMode="auto">
                <a:xfrm>
                  <a:off x="4246564"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6" name="Group 15"/>
              <p:cNvGrpSpPr/>
              <p:nvPr/>
            </p:nvGrpSpPr>
            <p:grpSpPr>
              <a:xfrm>
                <a:off x="7081573" y="4587569"/>
                <a:ext cx="1783266" cy="1079416"/>
                <a:chOff x="7081573" y="4587569"/>
                <a:chExt cx="1783266" cy="1079416"/>
              </a:xfrm>
            </p:grpSpPr>
            <p:sp>
              <p:nvSpPr>
                <p:cNvPr id="17" name="Rounded Rectangle 16"/>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8" name="Rounded Rectangle 17"/>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500282" y="4955791"/>
                  <a:ext cx="1364557"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grpSp>
          <p:nvGrpSpPr>
            <p:cNvPr id="2" name="Group 1"/>
            <p:cNvGrpSpPr/>
            <p:nvPr/>
          </p:nvGrpSpPr>
          <p:grpSpPr>
            <a:xfrm>
              <a:off x="3280685" y="3931904"/>
              <a:ext cx="1387062" cy="975623"/>
              <a:chOff x="8382886" y="2155320"/>
              <a:chExt cx="1387062" cy="975623"/>
            </a:xfrm>
          </p:grpSpPr>
          <p:sp>
            <p:nvSpPr>
              <p:cNvPr id="40" name="Rounded Rectangle 39"/>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1" name="Rounded Rectangle 40"/>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36" name="Rounded Rectangle 35"/>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7" name="Rounded Rectangle 36"/>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grpSp>
      <p:sp>
        <p:nvSpPr>
          <p:cNvPr id="44" name="TextBox 43"/>
          <p:cNvSpPr txBox="1"/>
          <p:nvPr/>
        </p:nvSpPr>
        <p:spPr>
          <a:xfrm>
            <a:off x="3641457" y="2530561"/>
            <a:ext cx="3808934"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Cache-line granularity </a:t>
            </a:r>
            <a:r>
              <a:rPr lang="en-US" sz="1600" kern="0" dirty="0" smtClean="0">
                <a:solidFill>
                  <a:sysClr val="windowText" lastClr="000000"/>
                </a:solidFill>
              </a:rPr>
              <a:t>link</a:t>
            </a:r>
          </a:p>
          <a:p>
            <a:pPr algn="ctr" defTabSz="914400" fontAlgn="auto">
              <a:spcBef>
                <a:spcPts val="0"/>
              </a:spcBef>
              <a:spcAft>
                <a:spcPts val="0"/>
              </a:spcAft>
              <a:defRPr/>
            </a:pPr>
            <a:r>
              <a:rPr lang="en-US" sz="1600" kern="0" dirty="0" smtClean="0">
                <a:solidFill>
                  <a:sysClr val="windowText" lastClr="000000"/>
                </a:solidFill>
              </a:rPr>
              <a:t>(e.g</a:t>
            </a:r>
            <a:r>
              <a:rPr lang="en-US" sz="1600" kern="0" dirty="0">
                <a:solidFill>
                  <a:sysClr val="windowText" lastClr="000000"/>
                </a:solidFill>
              </a:rPr>
              <a:t>., NVIDIA’s NVLINK)</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02209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48644" y="1234442"/>
            <a:ext cx="9875516" cy="4279107"/>
          </a:xfrm>
        </p:spPr>
        <p:txBody>
          <a:bodyPr/>
          <a:lstStyle/>
          <a:p>
            <a:pPr marL="0" indent="0">
              <a:buNone/>
            </a:pPr>
            <a:r>
              <a:rPr lang="en-US" sz="2600" dirty="0" smtClean="0"/>
              <a:t>Improves programmer productivity by eliminating manual data copying</a:t>
            </a:r>
            <a:endParaRPr lang="en-US" sz="2600" dirty="0"/>
          </a:p>
          <a:p>
            <a:pPr marL="0" indent="0">
              <a:buNone/>
            </a:pPr>
            <a:r>
              <a:rPr lang="en-US" sz="2600" dirty="0" smtClean="0"/>
              <a:t>Improves performance via fine-grained access to remote memory</a:t>
            </a:r>
            <a:endParaRPr lang="en-US" sz="2600" dirty="0"/>
          </a:p>
        </p:txBody>
      </p:sp>
      <p:sp>
        <p:nvSpPr>
          <p:cNvPr id="4" name="Content Placeholder 5"/>
          <p:cNvSpPr txBox="1">
            <a:spLocks/>
          </p:cNvSpPr>
          <p:nvPr/>
        </p:nvSpPr>
        <p:spPr>
          <a:xfrm>
            <a:off x="548640" y="5715913"/>
            <a:ext cx="10213163" cy="491912"/>
          </a:xfrm>
          <a:prstGeom prst="rect">
            <a:avLst/>
          </a:prstGeom>
          <a:ln>
            <a:noFill/>
          </a:ln>
        </p:spPr>
        <p:txBody>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2600" b="1" dirty="0">
                <a:solidFill>
                  <a:srgbClr val="FF0000"/>
                </a:solidFill>
                <a:latin typeface="Calibri" charset="0"/>
                <a:ea typeface="Calibri" charset="0"/>
                <a:cs typeface="Calibri" charset="0"/>
              </a:rPr>
              <a:t>Goal: High performance </a:t>
            </a:r>
            <a:r>
              <a:rPr lang="en-US" sz="2600" b="1" dirty="0" smtClean="0">
                <a:solidFill>
                  <a:srgbClr val="FF0000"/>
                </a:solidFill>
                <a:latin typeface="Calibri" charset="0"/>
                <a:ea typeface="Calibri" charset="0"/>
                <a:cs typeface="Calibri" charset="0"/>
              </a:rPr>
              <a:t>coherent address </a:t>
            </a:r>
            <a:r>
              <a:rPr lang="en-US" sz="2600" b="1" dirty="0">
                <a:solidFill>
                  <a:srgbClr val="FF0000"/>
                </a:solidFill>
                <a:latin typeface="Calibri" charset="0"/>
                <a:ea typeface="Calibri" charset="0"/>
                <a:cs typeface="Calibri" charset="0"/>
              </a:rPr>
              <a:t>space</a:t>
            </a:r>
          </a:p>
        </p:txBody>
      </p:sp>
      <p:grpSp>
        <p:nvGrpSpPr>
          <p:cNvPr id="16" name="Group 15"/>
          <p:cNvGrpSpPr/>
          <p:nvPr/>
        </p:nvGrpSpPr>
        <p:grpSpPr>
          <a:xfrm>
            <a:off x="3220084" y="2540080"/>
            <a:ext cx="4689476" cy="3129200"/>
            <a:chOff x="2280057" y="2375065"/>
            <a:chExt cx="6569530" cy="3459230"/>
          </a:xfrm>
        </p:grpSpPr>
        <p:grpSp>
          <p:nvGrpSpPr>
            <p:cNvPr id="15" name="Group 14"/>
            <p:cNvGrpSpPr/>
            <p:nvPr/>
          </p:nvGrpSpPr>
          <p:grpSpPr>
            <a:xfrm>
              <a:off x="2280057" y="2375065"/>
              <a:ext cx="6569530" cy="3459230"/>
              <a:chOff x="2280057" y="2375065"/>
              <a:chExt cx="6569530" cy="3459230"/>
            </a:xfrm>
          </p:grpSpPr>
          <p:sp>
            <p:nvSpPr>
              <p:cNvPr id="21" name="Rounded Rectangle 20"/>
              <p:cNvSpPr/>
              <p:nvPr/>
            </p:nvSpPr>
            <p:spPr>
              <a:xfrm>
                <a:off x="2280057" y="4434719"/>
                <a:ext cx="656953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412999" y="2375065"/>
                <a:ext cx="6191992" cy="2172611"/>
                <a:chOff x="2588620" y="2984016"/>
                <a:chExt cx="5778500" cy="1820796"/>
              </a:xfrm>
            </p:grpSpPr>
            <p:sp>
              <p:nvSpPr>
                <p:cNvPr id="23" name="Rounded Rectangle 22"/>
                <p:cNvSpPr/>
                <p:nvPr/>
              </p:nvSpPr>
              <p:spPr>
                <a:xfrm>
                  <a:off x="25886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4" name="Rounded Rectangle 23"/>
                <p:cNvSpPr/>
                <p:nvPr/>
              </p:nvSpPr>
              <p:spPr>
                <a:xfrm>
                  <a:off x="6980342"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5"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6" name="Left-Right Arrow 25"/>
                <p:cNvSpPr/>
                <p:nvPr/>
              </p:nvSpPr>
              <p:spPr>
                <a:xfrm>
                  <a:off x="3975397" y="3310902"/>
                  <a:ext cx="3004945"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Up-Down Arrow 26"/>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Down Arrow 27"/>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36" name="TextBox 3"/>
              <p:cNvSpPr txBox="1">
                <a:spLocks noChangeArrowheads="1"/>
              </p:cNvSpPr>
              <p:nvPr/>
            </p:nvSpPr>
            <p:spPr bwMode="auto">
              <a:xfrm>
                <a:off x="4229926"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4" name="Group 13"/>
            <p:cNvGrpSpPr/>
            <p:nvPr/>
          </p:nvGrpSpPr>
          <p:grpSpPr>
            <a:xfrm>
              <a:off x="7081573" y="4587569"/>
              <a:ext cx="1614961" cy="1079416"/>
              <a:chOff x="7081573" y="4587569"/>
              <a:chExt cx="1614961" cy="1079416"/>
            </a:xfrm>
          </p:grpSpPr>
          <p:sp>
            <p:nvSpPr>
              <p:cNvPr id="31" name="Rounded Rectangle 30"/>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3" name="Rounded Rectangle 32"/>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4" name="Rounded Rectangle 33"/>
              <p:cNvSpPr/>
              <p:nvPr/>
            </p:nvSpPr>
            <p:spPr>
              <a:xfrm>
                <a:off x="7502228" y="4955791"/>
                <a:ext cx="1194306"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a:solidFill>
                      <a:srgbClr val="000000"/>
                    </a:solidFill>
                    <a:latin typeface="Calibri"/>
                    <a:ea typeface="+mn-ea"/>
                  </a:rPr>
                  <a:t>m</a:t>
                </a:r>
                <a:r>
                  <a:rPr lang="en-US" sz="1300" b="1" kern="0" dirty="0" smtClean="0">
                    <a:solidFill>
                      <a:srgbClr val="000000"/>
                    </a:solidFill>
                    <a:latin typeface="Calibri"/>
                    <a:ea typeface="+mn-ea"/>
                  </a:rPr>
                  <a:t>emory</a:t>
                </a:r>
                <a:endParaRPr lang="en-US" sz="1300" b="1" kern="0" dirty="0">
                  <a:solidFill>
                    <a:srgbClr val="000000"/>
                  </a:solidFill>
                  <a:latin typeface="Calibri"/>
                  <a:ea typeface="+mn-ea"/>
                </a:endParaRPr>
              </a:p>
            </p:txBody>
          </p:sp>
        </p:grpSp>
      </p:grpSp>
      <p:sp>
        <p:nvSpPr>
          <p:cNvPr id="5" name="Rectangle 4"/>
          <p:cNvSpPr/>
          <p:nvPr/>
        </p:nvSpPr>
        <p:spPr>
          <a:xfrm>
            <a:off x="7004717" y="4893721"/>
            <a:ext cx="683489" cy="21075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Line</a:t>
            </a:r>
            <a:endParaRPr lang="en-US" sz="1200" b="1" dirty="0">
              <a:solidFill>
                <a:schemeClr val="tx1"/>
              </a:solidFill>
            </a:endParaRPr>
          </a:p>
        </p:txBody>
      </p:sp>
      <p:cxnSp>
        <p:nvCxnSpPr>
          <p:cNvPr id="8" name="Straight Arrow Connector 7"/>
          <p:cNvCxnSpPr/>
          <p:nvPr/>
        </p:nvCxnSpPr>
        <p:spPr>
          <a:xfrm>
            <a:off x="4432337" y="3438101"/>
            <a:ext cx="2419725" cy="1258718"/>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243251" y="4537926"/>
            <a:ext cx="1387062" cy="975623"/>
            <a:chOff x="8382886" y="2155320"/>
            <a:chExt cx="1387062" cy="975623"/>
          </a:xfrm>
        </p:grpSpPr>
        <p:sp>
          <p:nvSpPr>
            <p:cNvPr id="37" name="Rounded Rectangle 36"/>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0" name="Rounded Rectangle 39"/>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41" name="Rounded Rectangle 40"/>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sp>
        <p:nvSpPr>
          <p:cNvPr id="7" name="Title 6"/>
          <p:cNvSpPr>
            <a:spLocks noGrp="1"/>
          </p:cNvSpPr>
          <p:nvPr>
            <p:ph type="title"/>
          </p:nvPr>
        </p:nvSpPr>
        <p:spPr/>
        <p:txBody>
          <a:bodyPr/>
          <a:lstStyle/>
          <a:p>
            <a:r>
              <a:rPr lang="en-US" dirty="0" smtClean="0"/>
              <a:t>Why CPU-GPU cache coherence?</a:t>
            </a:r>
            <a:endParaRPr lang="en-US" dirty="0"/>
          </a:p>
        </p:txBody>
      </p:sp>
      <p:sp>
        <p:nvSpPr>
          <p:cNvPr id="11" name="Rectangle 10"/>
          <p:cNvSpPr/>
          <p:nvPr/>
        </p:nvSpPr>
        <p:spPr>
          <a:xfrm>
            <a:off x="6732166" y="4655099"/>
            <a:ext cx="839599" cy="34908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Page</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964975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7" presetClass="path" presetSubtype="0" accel="50000" decel="50000" fill="hold" grpId="1" nodeType="clickEffect">
                                  <p:stCondLst>
                                    <p:cond delay="0"/>
                                  </p:stCondLst>
                                  <p:childTnLst>
                                    <p:animMotion origin="layout" path="M 4.9537E-6 0.01209 L -0.07958 -0.17078 C -0.09621 -0.21117 -0.1211 -0.23277 -0.14729 -0.23277 C -0.1768 -0.23277 -0.20038 -0.21117 -0.21687 -0.17078 L -0.29587 0.01209 " pathEditMode="relative" rAng="0" ptsTypes="AAAAA">
                                      <p:cBhvr>
                                        <p:cTn id="19" dur="2000" fill="hold"/>
                                        <p:tgtEl>
                                          <p:spTgt spid="11"/>
                                        </p:tgtEl>
                                        <p:attrNameLst>
                                          <p:attrName>ppt_x</p:attrName>
                                          <p:attrName>ppt_y</p:attrName>
                                        </p:attrNameLst>
                                      </p:cBhvr>
                                      <p:rCtr x="-14800" y="-12243"/>
                                    </p:animMotion>
                                  </p:childTnLst>
                                </p:cTn>
                              </p:par>
                            </p:childTnLst>
                          </p:cTn>
                        </p:par>
                        <p:par>
                          <p:cTn id="20" fill="hold">
                            <p:stCondLst>
                              <p:cond delay="2000"/>
                            </p:stCondLst>
                            <p:childTnLst>
                              <p:par>
                                <p:cTn id="21" presetID="22" presetClass="exit" presetSubtype="4" fill="hold" nodeType="afterEffect">
                                  <p:stCondLst>
                                    <p:cond delay="0"/>
                                  </p:stCondLst>
                                  <p:childTnLst>
                                    <p:animEffect transition="out" filter="wipe(down)">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0" presetClass="path" presetSubtype="0" accel="50000" decel="50000" fill="hold" grpId="0" nodeType="clickEffect">
                                  <p:stCondLst>
                                    <p:cond delay="0"/>
                                  </p:stCondLst>
                                  <p:childTnLst>
                                    <p:animMotion origin="layout" path="M -0.32726 -0.24872 L -0.16479 -0.24872 C -0.09231 -0.24872 -0.00319 -0.17953 -0.00319 -0.12423 L -0.00319 2.01646E-6 " pathEditMode="relative" rAng="10800000" ptsTypes="AAAA">
                                      <p:cBhvr>
                                        <p:cTn id="44" dur="2000" spd="-100000" fill="hold"/>
                                        <p:tgtEl>
                                          <p:spTgt spid="5"/>
                                        </p:tgtEl>
                                        <p:attrNameLst>
                                          <p:attrName>ppt_x</p:attrName>
                                          <p:attrName>ppt_y</p:attrName>
                                        </p:attrNameLst>
                                      </p:cBhvr>
                                      <p:rCtr x="16204" y="12449"/>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5"/>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5" grpId="2" animBg="1"/>
      <p:bldP spid="11" grpId="0" animBg="1"/>
      <p:bldP spid="11" grpId="1" animBg="1"/>
      <p:bldP spid="11"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874" y="1538361"/>
            <a:ext cx="10972800" cy="553998"/>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grpSp>
        <p:nvGrpSpPr>
          <p:cNvPr id="13" name="Group 12"/>
          <p:cNvGrpSpPr/>
          <p:nvPr/>
        </p:nvGrpSpPr>
        <p:grpSpPr>
          <a:xfrm>
            <a:off x="1306286" y="2400143"/>
            <a:ext cx="8390778" cy="3133756"/>
            <a:chOff x="1881513" y="2239458"/>
            <a:chExt cx="6383713" cy="22375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274" t="50468" r="20979" b="10039"/>
            <a:stretch/>
          </p:blipFill>
          <p:spPr>
            <a:xfrm>
              <a:off x="1881513" y="2239458"/>
              <a:ext cx="6383713" cy="2237539"/>
            </a:xfrm>
            <a:prstGeom prst="rect">
              <a:avLst/>
            </a:prstGeom>
          </p:spPr>
        </p:pic>
        <p:sp>
          <p:nvSpPr>
            <p:cNvPr id="16" name="Rectangle 15"/>
            <p:cNvSpPr/>
            <p:nvPr/>
          </p:nvSpPr>
          <p:spPr bwMode="auto">
            <a:xfrm>
              <a:off x="7685245" y="4054021"/>
              <a:ext cx="579981" cy="4229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46973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 y="1507584"/>
            <a:ext cx="10972800" cy="584775"/>
          </a:xfrm>
          <a:prstGeom prst="rect">
            <a:avLst/>
          </a:prstGeom>
          <a:noFill/>
        </p:spPr>
        <p:txBody>
          <a:bodyPr wrap="square" rtlCol="0">
            <a:spAutoFit/>
          </a:bodyPr>
          <a:lstStyle/>
          <a:p>
            <a:pPr algn="ctr"/>
            <a:r>
              <a:rPr lang="en-US" sz="3200" b="1" dirty="0" smtClean="0">
                <a:solidFill>
                  <a:srgbClr val="FF0000"/>
                </a:solidFill>
                <a:latin typeface="Calibri" charset="0"/>
                <a:ea typeface="Calibri" charset="0"/>
                <a:cs typeface="Calibri" charset="0"/>
              </a:rPr>
              <a:t>2. Vendor collaboration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pic>
        <p:nvPicPr>
          <p:cNvPr id="11"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450" y="2571243"/>
            <a:ext cx="5040520" cy="282976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840322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a:xfrm>
            <a:off x="148590" y="852408"/>
            <a:ext cx="10664190" cy="4661142"/>
          </a:xfrm>
        </p:spPr>
        <p:txBody>
          <a:bodyPr/>
          <a:lstStyle/>
          <a:p>
            <a:pPr marL="0" indent="0">
              <a:buNone/>
            </a:pPr>
            <a:r>
              <a:rPr lang="en-US" dirty="0" smtClean="0"/>
              <a:t>Match heterogeneous memories to application behavior</a:t>
            </a:r>
          </a:p>
          <a:p>
            <a:pPr lvl="1"/>
            <a:r>
              <a:rPr lang="en-US" dirty="0" smtClean="0"/>
              <a:t>Optimize for latency / bandwidth / programmability</a:t>
            </a:r>
          </a:p>
          <a:p>
            <a:pPr marL="411480" lvl="1" indent="0">
              <a:buNone/>
            </a:pPr>
            <a:endParaRPr lang="en-US" dirty="0" smtClean="0"/>
          </a:p>
          <a:p>
            <a:pPr marL="0" indent="0">
              <a:buNone/>
            </a:pPr>
            <a:r>
              <a:rPr lang="en-US" dirty="0" smtClean="0"/>
              <a:t>Design and verification of multi-vendor systems</a:t>
            </a:r>
          </a:p>
          <a:p>
            <a:pPr lvl="1"/>
            <a:r>
              <a:rPr lang="en-US" i="1" dirty="0" smtClean="0"/>
              <a:t>“The single biggest problem in communication is the illusion it has already happened” </a:t>
            </a:r>
            <a:r>
              <a:rPr lang="en-US" dirty="0" smtClean="0"/>
              <a:t>– George Bernard Shaw</a:t>
            </a:r>
          </a:p>
          <a:p>
            <a:pPr marL="411480" lvl="1" indent="0">
              <a:buNone/>
            </a:pPr>
            <a:endParaRPr lang="en-US" dirty="0" smtClean="0"/>
          </a:p>
          <a:p>
            <a:pPr marL="0" indent="0">
              <a:buNone/>
            </a:pPr>
            <a:r>
              <a:rPr lang="en-US" dirty="0" smtClean="0"/>
              <a:t>Increase perf/$ of large-scale system w/ increasing memory capacities</a:t>
            </a:r>
          </a:p>
          <a:p>
            <a:pPr lvl="1"/>
            <a:r>
              <a:rPr lang="en-US" dirty="0" smtClean="0"/>
              <a:t>Trend: applications with large in-memory datasets</a:t>
            </a:r>
          </a:p>
        </p:txBody>
      </p:sp>
      <p:sp>
        <p:nvSpPr>
          <p:cNvPr id="4" name="Slide Number Placeholder 3"/>
          <p:cNvSpPr>
            <a:spLocks noGrp="1"/>
          </p:cNvSpPr>
          <p:nvPr>
            <p:ph type="sldNum" sz="quarter" idx="4"/>
          </p:nvPr>
        </p:nvSpPr>
        <p:spPr/>
        <p:txBody>
          <a:bodyPr/>
          <a:lstStyle/>
          <a:p>
            <a:fld id="{24EAD923-3004-4A31-84C7-9B440B785588}" type="slidenum">
              <a:rPr lang="en-US" smtClean="0"/>
              <a:pPr/>
              <a:t>7</a:t>
            </a:fld>
            <a:endParaRPr lang="en-US" dirty="0"/>
          </a:p>
        </p:txBody>
      </p:sp>
      <p:sp>
        <p:nvSpPr>
          <p:cNvPr id="7" name="Content Placeholder 2"/>
          <p:cNvSpPr txBox="1">
            <a:spLocks/>
          </p:cNvSpPr>
          <p:nvPr/>
        </p:nvSpPr>
        <p:spPr>
          <a:xfrm>
            <a:off x="0" y="565223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Design </a:t>
            </a:r>
            <a:r>
              <a:rPr lang="en-US" sz="3000" b="1" kern="0" dirty="0" smtClean="0">
                <a:solidFill>
                  <a:srgbClr val="FF0000"/>
                </a:solidFill>
              </a:rPr>
              <a:t>application-transparent policies</a:t>
            </a:r>
            <a:endParaRPr lang="en-US" sz="3000" b="1" kern="0" dirty="0" smtClean="0">
              <a:solidFill>
                <a:srgbClr val="FF0000"/>
              </a:solidFill>
            </a:endParaRPr>
          </a:p>
        </p:txBody>
      </p:sp>
    </p:spTree>
    <p:extLst>
      <p:ext uri="{BB962C8B-B14F-4D97-AF65-F5344CB8AC3E}">
        <p14:creationId xmlns:p14="http://schemas.microsoft.com/office/powerpoint/2010/main" val="1885933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 Simplify CPU-GPU coherence design</a:t>
            </a:r>
            <a:endParaRPr lang="en-US" dirty="0"/>
          </a:p>
        </p:txBody>
      </p:sp>
      <p:sp>
        <p:nvSpPr>
          <p:cNvPr id="5" name="TextBox 4"/>
          <p:cNvSpPr txBox="1"/>
          <p:nvPr/>
        </p:nvSpPr>
        <p:spPr>
          <a:xfrm>
            <a:off x="11874" y="1443358"/>
            <a:ext cx="10972800" cy="1631216"/>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a:p>
            <a:pPr algn="ctr"/>
            <a:endParaRPr lang="en-US" sz="1000" b="1" dirty="0" smtClean="0">
              <a:solidFill>
                <a:srgbClr val="FF000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Restrict GPU’s </a:t>
            </a:r>
            <a:r>
              <a:rPr lang="en-US" sz="3000" b="1" dirty="0" smtClean="0">
                <a:solidFill>
                  <a:srgbClr val="002060"/>
                </a:solidFill>
                <a:latin typeface="Calibri" charset="0"/>
                <a:ea typeface="Calibri" charset="0"/>
                <a:cs typeface="Calibri" charset="0"/>
              </a:rPr>
              <a:t>caching ability exploiting </a:t>
            </a:r>
            <a:r>
              <a:rPr lang="en-US" sz="3000" b="1" dirty="0">
                <a:solidFill>
                  <a:srgbClr val="002060"/>
                </a:solidFill>
                <a:latin typeface="Calibri" charset="0"/>
                <a:ea typeface="Calibri" charset="0"/>
                <a:cs typeface="Calibri" charset="0"/>
              </a:rPr>
              <a:t>GPU’s latency tolerance</a:t>
            </a:r>
          </a:p>
          <a:p>
            <a:pPr algn="ctr"/>
            <a:endParaRPr lang="en-US" sz="3000" b="1" dirty="0" smtClean="0">
              <a:solidFill>
                <a:srgbClr val="FF0000"/>
              </a:solidFill>
              <a:latin typeface="Calibri" charset="0"/>
              <a:ea typeface="Calibri" charset="0"/>
              <a:cs typeface="Calibri" charset="0"/>
            </a:endParaRPr>
          </a:p>
        </p:txBody>
      </p:sp>
      <p:sp>
        <p:nvSpPr>
          <p:cNvPr id="7" name="TextBox 6"/>
          <p:cNvSpPr txBox="1"/>
          <p:nvPr/>
        </p:nvSpPr>
        <p:spPr>
          <a:xfrm>
            <a:off x="-2" y="2931649"/>
            <a:ext cx="10972800" cy="1169551"/>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2. Vendor collaboration</a:t>
            </a:r>
          </a:p>
          <a:p>
            <a:pPr algn="ctr"/>
            <a:endParaRPr lang="en-US" sz="1000" b="1" dirty="0">
              <a:solidFill>
                <a:srgbClr val="00B05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CPU and GPU need </a:t>
            </a:r>
            <a:r>
              <a:rPr lang="en-US" sz="3000" b="1" i="1" dirty="0">
                <a:solidFill>
                  <a:srgbClr val="002060"/>
                </a:solidFill>
                <a:latin typeface="Calibri" charset="0"/>
                <a:ea typeface="Calibri" charset="0"/>
                <a:cs typeface="Calibri" charset="0"/>
              </a:rPr>
              <a:t>not</a:t>
            </a:r>
            <a:r>
              <a:rPr lang="en-US" sz="3000" b="1" dirty="0">
                <a:solidFill>
                  <a:srgbClr val="002060"/>
                </a:solidFill>
                <a:latin typeface="Calibri" charset="0"/>
                <a:ea typeface="Calibri" charset="0"/>
                <a:cs typeface="Calibri" charset="0"/>
              </a:rPr>
              <a:t> implement same coherence </a:t>
            </a:r>
            <a:r>
              <a:rPr lang="en-US" sz="3000" b="1" dirty="0" smtClean="0">
                <a:solidFill>
                  <a:srgbClr val="002060"/>
                </a:solidFill>
                <a:latin typeface="Calibri" charset="0"/>
                <a:ea typeface="Calibri" charset="0"/>
                <a:cs typeface="Calibri" charset="0"/>
              </a:rPr>
              <a:t>protocol</a:t>
            </a:r>
            <a:endParaRPr lang="en-US" sz="3000" b="1" dirty="0">
              <a:solidFill>
                <a:srgbClr val="002060"/>
              </a:solidFill>
              <a:latin typeface="Calibri" charset="0"/>
              <a:ea typeface="Calibri" charset="0"/>
              <a:cs typeface="Calibri" charset="0"/>
            </a:endParaRPr>
          </a:p>
        </p:txBody>
      </p:sp>
      <p:sp>
        <p:nvSpPr>
          <p:cNvPr id="8" name="Title 2"/>
          <p:cNvSpPr txBox="1">
            <a:spLocks/>
          </p:cNvSpPr>
          <p:nvPr/>
        </p:nvSpPr>
        <p:spPr bwMode="auto">
          <a:xfrm>
            <a:off x="656342" y="4161737"/>
            <a:ext cx="9875520" cy="18234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en-US" sz="4000" b="1">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a:lstStyle>
          <a:p>
            <a:pPr defTabSz="914400"/>
            <a:r>
              <a:rPr lang="en-US" sz="3200" kern="0" dirty="0" smtClean="0">
                <a:solidFill>
                  <a:srgbClr val="FF0000"/>
                </a:solidFill>
              </a:rPr>
              <a:t>Solution: Selective GPU caching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6580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172277" y="5100120"/>
            <a:ext cx="10972800" cy="1015663"/>
          </a:xfrm>
          <a:prstGeom prst="rect">
            <a:avLst/>
          </a:prstGeom>
          <a:noFill/>
        </p:spPr>
        <p:txBody>
          <a:bodyPr wrap="square" rtlCol="0">
            <a:spAutoFit/>
          </a:bodyPr>
          <a:lstStyle/>
          <a:p>
            <a:pPr algn="ctr" defTabSz="914400" fontAlgn="auto">
              <a:spcBef>
                <a:spcPts val="0"/>
              </a:spcBef>
              <a:spcAft>
                <a:spcPts val="0"/>
              </a:spcAft>
              <a:defRPr/>
            </a:pPr>
            <a:r>
              <a:rPr lang="en-US" sz="3000" b="1" kern="0">
                <a:solidFill>
                  <a:srgbClr val="FF0000"/>
                </a:solidFill>
                <a:latin typeface="Calibri" charset="0"/>
                <a:ea typeface="Calibri" charset="0"/>
                <a:cs typeface="Calibri" charset="0"/>
              </a:rPr>
              <a:t>CPU caching capability remains </a:t>
            </a:r>
            <a:r>
              <a:rPr lang="en-US" sz="3000" b="1" kern="0" smtClean="0">
                <a:solidFill>
                  <a:srgbClr val="FF0000"/>
                </a:solidFill>
                <a:latin typeface="Calibri" charset="0"/>
                <a:ea typeface="Calibri" charset="0"/>
                <a:cs typeface="Calibri" charset="0"/>
              </a:rPr>
              <a:t>intact</a:t>
            </a:r>
          </a:p>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GPU doesn’t need </a:t>
            </a:r>
            <a:r>
              <a:rPr lang="en-US" sz="3000" b="1" kern="0" dirty="0">
                <a:solidFill>
                  <a:srgbClr val="FF0000"/>
                </a:solidFill>
                <a:latin typeface="Calibri" charset="0"/>
                <a:ea typeface="Calibri" charset="0"/>
                <a:cs typeface="Calibri" charset="0"/>
              </a:rPr>
              <a:t>to handle coherence traffic </a:t>
            </a:r>
            <a:r>
              <a:rPr lang="en-US" sz="3000" b="1" kern="0" dirty="0" smtClean="0">
                <a:solidFill>
                  <a:srgbClr val="FF0000"/>
                </a:solidFill>
                <a:latin typeface="Calibri" charset="0"/>
                <a:ea typeface="Calibri" charset="0"/>
                <a:cs typeface="Calibri" charset="0"/>
              </a:rPr>
              <a:t>from CPU</a:t>
            </a:r>
            <a:endParaRPr lang="en-US" sz="3000" b="1" kern="0" baseline="0" dirty="0">
              <a:solidFill>
                <a:srgbClr val="FF0000"/>
              </a:solidFill>
              <a:latin typeface="Calibri" charset="0"/>
              <a:ea typeface="Calibri" charset="0"/>
              <a:cs typeface="Calibri" charset="0"/>
            </a:endParaRPr>
          </a:p>
        </p:txBody>
      </p:sp>
      <p:sp>
        <p:nvSpPr>
          <p:cNvPr id="32" name="Title 1"/>
          <p:cNvSpPr>
            <a:spLocks noGrp="1"/>
          </p:cNvSpPr>
          <p:nvPr>
            <p:ph type="title"/>
          </p:nvPr>
        </p:nvSpPr>
        <p:spPr>
          <a:xfrm>
            <a:off x="548640" y="411480"/>
            <a:ext cx="9875520" cy="617220"/>
          </a:xfrm>
        </p:spPr>
        <p:txBody>
          <a:bodyPr/>
          <a:lstStyle/>
          <a:p>
            <a:r>
              <a:rPr lang="en-US" dirty="0" smtClean="0"/>
              <a:t>Selective GPU Caching: </a:t>
            </a:r>
            <a:r>
              <a:rPr lang="en-US" dirty="0"/>
              <a:t>P</a:t>
            </a:r>
            <a:r>
              <a:rPr lang="en-US" dirty="0" smtClean="0"/>
              <a:t>rinciples</a:t>
            </a:r>
            <a:endParaRPr lang="en-US" dirty="0"/>
          </a:p>
        </p:txBody>
      </p:sp>
      <p:sp>
        <p:nvSpPr>
          <p:cNvPr id="35" name="Content Placeholder 5"/>
          <p:cNvSpPr>
            <a:spLocks noGrp="1"/>
          </p:cNvSpPr>
          <p:nvPr>
            <p:ph idx="1"/>
          </p:nvPr>
        </p:nvSpPr>
        <p:spPr>
          <a:xfrm>
            <a:off x="179018" y="1165948"/>
            <a:ext cx="7838547" cy="4279107"/>
          </a:xfrm>
        </p:spPr>
        <p:txBody>
          <a:bodyPr/>
          <a:lstStyle/>
          <a:p>
            <a:pPr marL="0" lvl="0" indent="0">
              <a:buClr>
                <a:srgbClr val="B3B3B3"/>
              </a:buClr>
              <a:buNone/>
              <a:defRPr/>
            </a:pPr>
            <a:endParaRPr lang="en-US" dirty="0" smtClean="0">
              <a:solidFill>
                <a:srgbClr val="000000"/>
              </a:solidFill>
            </a:endParaRPr>
          </a:p>
          <a:p>
            <a:pPr marL="0" indent="0">
              <a:buClr>
                <a:srgbClr val="B3B3B3"/>
              </a:buClr>
              <a:buNone/>
              <a:defRPr/>
            </a:pPr>
            <a:r>
              <a:rPr lang="en-US" sz="2800" dirty="0" smtClean="0">
                <a:solidFill>
                  <a:prstClr val="black"/>
                </a:solidFill>
                <a:latin typeface="Calibri" charset="0"/>
                <a:ea typeface="Calibri" charset="0"/>
                <a:cs typeface="Calibri" charset="0"/>
              </a:rPr>
              <a:t>1. CPU caches both CPU- &amp; graphics-memory</a:t>
            </a: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dirty="0" smtClean="0">
                <a:solidFill>
                  <a:prstClr val="black"/>
                </a:solidFill>
                <a:latin typeface="Calibri" charset="0"/>
                <a:ea typeface="Calibri" charset="0"/>
                <a:cs typeface="Calibri" charset="0"/>
              </a:rPr>
              <a:t>2. GPU never caches CPU-memory</a:t>
            </a:r>
          </a:p>
          <a:p>
            <a:pPr marL="0" lvl="0" indent="0">
              <a:buClr>
                <a:srgbClr val="B3B3B3"/>
              </a:buClr>
              <a:buNone/>
              <a:defRPr/>
            </a:pPr>
            <a:endParaRPr lang="en-US" dirty="0" smtClean="0">
              <a:solidFill>
                <a:srgbClr val="000000"/>
              </a:solidFill>
            </a:endParaRPr>
          </a:p>
          <a:p>
            <a:pPr marL="0" lvl="0" indent="0">
              <a:buClr>
                <a:srgbClr val="B3B3B3"/>
              </a:buClr>
              <a:buNone/>
              <a:defRPr/>
            </a:pPr>
            <a:r>
              <a:rPr lang="en-US" dirty="0" smtClean="0">
                <a:solidFill>
                  <a:srgbClr val="000000"/>
                </a:solidFill>
              </a:rPr>
              <a:t>3. GPU caches graphics-memory </a:t>
            </a:r>
          </a:p>
          <a:p>
            <a:pPr marL="0" lvl="0" indent="0">
              <a:buClr>
                <a:srgbClr val="B3B3B3"/>
              </a:buClr>
              <a:buNone/>
              <a:defRPr/>
            </a:pPr>
            <a:r>
              <a:rPr lang="en-US" dirty="0">
                <a:solidFill>
                  <a:srgbClr val="000000"/>
                </a:solidFill>
              </a:rPr>
              <a:t> </a:t>
            </a:r>
            <a:r>
              <a:rPr lang="en-US" dirty="0" smtClean="0">
                <a:solidFill>
                  <a:srgbClr val="000000"/>
                </a:solidFill>
              </a:rPr>
              <a:t>   if CPU not caching</a:t>
            </a:r>
            <a:endParaRPr lang="en-US" dirty="0">
              <a:solidFill>
                <a:srgbClr val="000000"/>
              </a:solidFill>
            </a:endParaRPr>
          </a:p>
        </p:txBody>
      </p:sp>
      <p:sp>
        <p:nvSpPr>
          <p:cNvPr id="31" name="Rounded Rectangle 30"/>
          <p:cNvSpPr/>
          <p:nvPr/>
        </p:nvSpPr>
        <p:spPr>
          <a:xfrm>
            <a:off x="7303541" y="1624017"/>
            <a:ext cx="1227663" cy="1011208"/>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3" name="Rounded Rectangle 32"/>
          <p:cNvSpPr/>
          <p:nvPr/>
        </p:nvSpPr>
        <p:spPr>
          <a:xfrm>
            <a:off x="7431038" y="3598228"/>
            <a:ext cx="1511663" cy="1234017"/>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4" name="Up-Down Arrow 33"/>
          <p:cNvSpPr/>
          <p:nvPr/>
        </p:nvSpPr>
        <p:spPr>
          <a:xfrm>
            <a:off x="7616786" y="2635225"/>
            <a:ext cx="333212" cy="940056"/>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36" name="Rounded Rectangle 35"/>
          <p:cNvSpPr/>
          <p:nvPr/>
        </p:nvSpPr>
        <p:spPr>
          <a:xfrm>
            <a:off x="7373413" y="2179794"/>
            <a:ext cx="1109676" cy="365426"/>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Directory</a:t>
            </a:r>
          </a:p>
        </p:txBody>
      </p:sp>
      <p:sp>
        <p:nvSpPr>
          <p:cNvPr id="37" name="Rounded Rectangle 36"/>
          <p:cNvSpPr/>
          <p:nvPr/>
        </p:nvSpPr>
        <p:spPr>
          <a:xfrm>
            <a:off x="7369618" y="1724956"/>
            <a:ext cx="1067495" cy="391003"/>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smtClean="0">
                <a:solidFill>
                  <a:srgbClr val="000000"/>
                </a:solidFill>
                <a:latin typeface="Calibri"/>
                <a:ea typeface="+mn-ea"/>
              </a:rPr>
              <a:t>CPU</a:t>
            </a:r>
            <a:endParaRPr lang="en-US" b="1" kern="0" dirty="0">
              <a:solidFill>
                <a:srgbClr val="000000"/>
              </a:solidFill>
              <a:latin typeface="Calibri"/>
              <a:ea typeface="+mn-ea"/>
            </a:endParaRPr>
          </a:p>
        </p:txBody>
      </p:sp>
      <p:sp>
        <p:nvSpPr>
          <p:cNvPr id="39" name="Rounded Rectangle 38"/>
          <p:cNvSpPr/>
          <p:nvPr/>
        </p:nvSpPr>
        <p:spPr>
          <a:xfrm rot="16200000">
            <a:off x="8064894" y="3969782"/>
            <a:ext cx="1059988" cy="51513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Remote Directory</a:t>
            </a:r>
          </a:p>
        </p:txBody>
      </p:sp>
      <p:sp>
        <p:nvSpPr>
          <p:cNvPr id="40" name="Up-Down Arrow 39"/>
          <p:cNvSpPr/>
          <p:nvPr/>
        </p:nvSpPr>
        <p:spPr>
          <a:xfrm rot="5400000">
            <a:off x="8912351" y="1522225"/>
            <a:ext cx="225176" cy="96229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dirty="0">
              <a:solidFill>
                <a:sysClr val="window" lastClr="FFFFFF"/>
              </a:solidFill>
              <a:latin typeface="Calibri"/>
              <a:ea typeface="+mn-ea"/>
            </a:endParaRPr>
          </a:p>
        </p:txBody>
      </p:sp>
      <p:grpSp>
        <p:nvGrpSpPr>
          <p:cNvPr id="41" name="Group 40"/>
          <p:cNvGrpSpPr/>
          <p:nvPr/>
        </p:nvGrpSpPr>
        <p:grpSpPr>
          <a:xfrm>
            <a:off x="9571845" y="1753971"/>
            <a:ext cx="1228678" cy="670122"/>
            <a:chOff x="1772862" y="650631"/>
            <a:chExt cx="877627" cy="670122"/>
          </a:xfrm>
        </p:grpSpPr>
        <p:sp>
          <p:nvSpPr>
            <p:cNvPr id="42" name="Rounded Rectangle 41"/>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5" name="Rounded Rectangle 44"/>
            <p:cNvSpPr/>
            <p:nvPr/>
          </p:nvSpPr>
          <p:spPr>
            <a:xfrm>
              <a:off x="2001461" y="879231"/>
              <a:ext cx="649028" cy="44152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grpSp>
        <p:nvGrpSpPr>
          <p:cNvPr id="46" name="Group 45"/>
          <p:cNvGrpSpPr/>
          <p:nvPr/>
        </p:nvGrpSpPr>
        <p:grpSpPr>
          <a:xfrm>
            <a:off x="9541473" y="3812422"/>
            <a:ext cx="1317291" cy="811945"/>
            <a:chOff x="2362200" y="4114800"/>
            <a:chExt cx="1317291" cy="811945"/>
          </a:xfrm>
        </p:grpSpPr>
        <p:sp>
          <p:nvSpPr>
            <p:cNvPr id="47" name="Rounded Rectangle 46"/>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8" name="Rounded Rectangle 47"/>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9" name="Rounded Rectangle 48"/>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0" name="Rounded Rectangle 49"/>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1" name="Rounded Rectangle 50"/>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2" name="Rounded Rectangle 51"/>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3" name="Rounded Rectangle 52"/>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4" name="Rounded Rectangle 53"/>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Graphics</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sp>
        <p:nvSpPr>
          <p:cNvPr id="55" name="Rounded Rectangle 54"/>
          <p:cNvSpPr/>
          <p:nvPr/>
        </p:nvSpPr>
        <p:spPr>
          <a:xfrm>
            <a:off x="7488479" y="3855682"/>
            <a:ext cx="764015" cy="72980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a:solidFill>
                  <a:srgbClr val="000000"/>
                </a:solidFill>
                <a:latin typeface="Calibri"/>
                <a:ea typeface="+mn-ea"/>
              </a:rPr>
              <a:t>GPU</a:t>
            </a:r>
          </a:p>
        </p:txBody>
      </p:sp>
      <p:pic>
        <p:nvPicPr>
          <p:cNvPr id="56" name="Picture 55"/>
          <p:cNvPicPr>
            <a:picLocks noChangeAspect="1"/>
          </p:cNvPicPr>
          <p:nvPr/>
        </p:nvPicPr>
        <p:blipFill>
          <a:blip r:embed="rId3"/>
          <a:stretch>
            <a:fillRect/>
          </a:stretch>
        </p:blipFill>
        <p:spPr>
          <a:xfrm>
            <a:off x="8986101" y="4307855"/>
            <a:ext cx="664522" cy="268247"/>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69503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Performance vs Design complexity trade-off</a:t>
            </a:r>
            <a:endParaRPr lang="en-US" dirty="0"/>
          </a:p>
        </p:txBody>
      </p:sp>
      <p:sp>
        <p:nvSpPr>
          <p:cNvPr id="6" name="Content Placeholder 5"/>
          <p:cNvSpPr>
            <a:spLocks noGrp="1"/>
          </p:cNvSpPr>
          <p:nvPr>
            <p:ph idx="1"/>
          </p:nvPr>
        </p:nvSpPr>
        <p:spPr>
          <a:xfrm>
            <a:off x="150420" y="5022671"/>
            <a:ext cx="10119360" cy="4279107"/>
          </a:xfrm>
        </p:spPr>
        <p:txBody>
          <a:bodyPr/>
          <a:lstStyle/>
          <a:p>
            <a:pPr marL="0" lvl="0" indent="0">
              <a:buClr>
                <a:srgbClr val="B3B3B3"/>
              </a:buClr>
              <a:buNone/>
              <a:defRPr/>
            </a:pPr>
            <a:endParaRPr lang="en-US" dirty="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r>
              <a:rPr lang="en-US" sz="2800" dirty="0" smtClean="0">
                <a:solidFill>
                  <a:srgbClr val="000000"/>
                </a:solidFill>
              </a:rPr>
              <a:t>Uses </a:t>
            </a:r>
            <a:r>
              <a:rPr lang="en-US" sz="2800" dirty="0">
                <a:solidFill>
                  <a:srgbClr val="000000"/>
                </a:solidFill>
              </a:rPr>
              <a:t>link bandwidth </a:t>
            </a:r>
            <a:r>
              <a:rPr lang="en-US" sz="2800" dirty="0" smtClean="0">
                <a:solidFill>
                  <a:srgbClr val="000000"/>
                </a:solidFill>
              </a:rPr>
              <a:t>inefficiently</a:t>
            </a:r>
          </a:p>
          <a:p>
            <a:pPr marL="0" indent="0">
              <a:buClr>
                <a:srgbClr val="B3B3B3"/>
              </a:buClr>
              <a:buNone/>
              <a:defRPr/>
            </a:pP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Uses </a:t>
            </a:r>
            <a:r>
              <a:rPr lang="en-US" sz="2800" dirty="0">
                <a:solidFill>
                  <a:prstClr val="black"/>
                </a:solidFill>
                <a:latin typeface="Calibri" charset="0"/>
                <a:ea typeface="Calibri" charset="0"/>
                <a:cs typeface="Calibri" charset="0"/>
              </a:rPr>
              <a:t>remote DRAM </a:t>
            </a:r>
            <a:r>
              <a:rPr lang="en-US" sz="2800" dirty="0" smtClean="0">
                <a:solidFill>
                  <a:prstClr val="black"/>
                </a:solidFill>
                <a:latin typeface="Calibri" charset="0"/>
                <a:ea typeface="Calibri" charset="0"/>
                <a:cs typeface="Calibri" charset="0"/>
              </a:rPr>
              <a:t>bandwidth </a:t>
            </a:r>
          </a:p>
          <a:p>
            <a:pPr marL="0" indent="0">
              <a:buClr>
                <a:srgbClr val="B3B3B3"/>
              </a:buClr>
              <a:buNone/>
              <a:defRPr/>
            </a:pPr>
            <a:r>
              <a:rPr lang="en-US" sz="2800" dirty="0" smtClean="0">
                <a:solidFill>
                  <a:prstClr val="black"/>
                </a:solidFill>
                <a:latin typeface="Calibri" charset="0"/>
                <a:ea typeface="Calibri" charset="0"/>
                <a:cs typeface="Calibri" charset="0"/>
              </a:rPr>
              <a:t>inefficiently</a:t>
            </a:r>
            <a:endParaRPr lang="en-US" sz="2800" dirty="0">
              <a:solidFill>
                <a:prstClr val="black"/>
              </a:solidFill>
              <a:latin typeface="Calibri" charset="0"/>
              <a:ea typeface="Calibri" charset="0"/>
              <a:cs typeface="Calibri" charset="0"/>
            </a:endParaRP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Misses </a:t>
            </a:r>
            <a:r>
              <a:rPr lang="en-US" sz="2800" dirty="0">
                <a:solidFill>
                  <a:prstClr val="black"/>
                </a:solidFill>
                <a:latin typeface="Calibri" charset="0"/>
                <a:ea typeface="Calibri" charset="0"/>
                <a:cs typeface="Calibri" charset="0"/>
              </a:rPr>
              <a:t>out on bandwidth savings </a:t>
            </a: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from </a:t>
            </a:r>
            <a:r>
              <a:rPr lang="en-US" sz="2800" dirty="0">
                <a:solidFill>
                  <a:prstClr val="black"/>
                </a:solidFill>
                <a:latin typeface="Calibri" charset="0"/>
                <a:ea typeface="Calibri" charset="0"/>
                <a:cs typeface="Calibri" charset="0"/>
              </a:rPr>
              <a:t>caching locality</a:t>
            </a:r>
          </a:p>
          <a:p>
            <a:pPr marL="0" lvl="0" indent="0">
              <a:buClr>
                <a:srgbClr val="B3B3B3"/>
              </a:buClr>
              <a:buNone/>
              <a:defRPr/>
            </a:pPr>
            <a:endParaRPr lang="en-US" dirty="0">
              <a:solidFill>
                <a:srgbClr val="000000"/>
              </a:solidFill>
            </a:endParaRPr>
          </a:p>
        </p:txBody>
      </p:sp>
      <p:graphicFrame>
        <p:nvGraphicFramePr>
          <p:cNvPr id="9" name="Chart 8"/>
          <p:cNvGraphicFramePr>
            <a:graphicFrameLocks noGrp="1"/>
          </p:cNvGraphicFramePr>
          <p:nvPr>
            <p:extLst/>
          </p:nvPr>
        </p:nvGraphicFramePr>
        <p:xfrm>
          <a:off x="1424790" y="375857"/>
          <a:ext cx="6793181" cy="5660572"/>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p:cNvCxnSpPr/>
          <p:nvPr/>
        </p:nvCxnSpPr>
        <p:spPr bwMode="auto">
          <a:xfrm>
            <a:off x="2395648" y="1579422"/>
            <a:ext cx="5628904" cy="0"/>
          </a:xfrm>
          <a:prstGeom prst="line">
            <a:avLst/>
          </a:prstGeom>
          <a:solidFill>
            <a:schemeClr val="accent1"/>
          </a:solidFill>
          <a:ln w="76200" cap="flat" cmpd="sng" algn="ctr">
            <a:solidFill>
              <a:srgbClr val="FF0000"/>
            </a:solidFill>
            <a:prstDash val="sysDash"/>
            <a:round/>
            <a:headEnd type="none" w="med" len="med"/>
            <a:tailEnd type="none" w="med" len="med"/>
          </a:ln>
          <a:effectLst/>
        </p:spPr>
      </p:cxnSp>
      <p:sp>
        <p:nvSpPr>
          <p:cNvPr id="14" name="TextBox 13"/>
          <p:cNvSpPr txBox="1"/>
          <p:nvPr/>
        </p:nvSpPr>
        <p:spPr>
          <a:xfrm>
            <a:off x="8024551" y="1365665"/>
            <a:ext cx="2781993" cy="923330"/>
          </a:xfrm>
          <a:prstGeom prst="rect">
            <a:avLst/>
          </a:prstGeom>
          <a:noFill/>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5" name="TextBox 14"/>
          <p:cNvSpPr txBox="1"/>
          <p:nvPr/>
        </p:nvSpPr>
        <p:spPr>
          <a:xfrm>
            <a:off x="8024551" y="3158643"/>
            <a:ext cx="2781994" cy="923330"/>
          </a:xfrm>
          <a:prstGeom prst="rect">
            <a:avLst/>
          </a:prstGeom>
          <a:noFill/>
        </p:spPr>
        <p:txBody>
          <a:bodyPr wrap="square" rtlCol="0">
            <a:spAutoFit/>
          </a:bodyPr>
          <a:lstStyle/>
          <a:p>
            <a:r>
              <a:rPr lang="en-US" b="1" dirty="0" smtClean="0">
                <a:solidFill>
                  <a:schemeClr val="accent1">
                    <a:lumMod val="25000"/>
                  </a:schemeClr>
                </a:solidFill>
              </a:rPr>
              <a:t>Selective GPU caching</a:t>
            </a:r>
          </a:p>
          <a:p>
            <a:r>
              <a:rPr lang="en-US" dirty="0"/>
              <a:t>❌ </a:t>
            </a:r>
            <a:r>
              <a:rPr lang="en-US" dirty="0" smtClean="0"/>
              <a:t>Low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6" name="Straight Connector 15"/>
          <p:cNvCxnSpPr/>
          <p:nvPr/>
        </p:nvCxnSpPr>
        <p:spPr bwMode="auto">
          <a:xfrm>
            <a:off x="2395648" y="3336771"/>
            <a:ext cx="5628904" cy="0"/>
          </a:xfrm>
          <a:prstGeom prst="line">
            <a:avLst/>
          </a:prstGeom>
          <a:solidFill>
            <a:schemeClr val="accent1"/>
          </a:solidFill>
          <a:ln w="76200" cap="flat" cmpd="sng" algn="ctr">
            <a:solidFill>
              <a:schemeClr val="accent1">
                <a:lumMod val="25000"/>
              </a:schemeClr>
            </a:solidFill>
            <a:prstDash val="sysDash"/>
            <a:round/>
            <a:headEnd type="none" w="med" len="med"/>
            <a:tailEnd type="none" w="med" len="med"/>
          </a:ln>
          <a:effectLst/>
        </p:spPr>
      </p:cxnSp>
      <p:sp>
        <p:nvSpPr>
          <p:cNvPr id="17" name="TextBox 16"/>
          <p:cNvSpPr txBox="1"/>
          <p:nvPr/>
        </p:nvSpPr>
        <p:spPr>
          <a:xfrm>
            <a:off x="-172277" y="5610755"/>
            <a:ext cx="10972800" cy="553998"/>
          </a:xfrm>
          <a:prstGeom prst="rect">
            <a:avLst/>
          </a:prstGeom>
          <a:noFill/>
        </p:spPr>
        <p:txBody>
          <a:bodyPr wrap="square" rtlCol="0">
            <a:spAutoFit/>
          </a:bodyPr>
          <a:lstStyle/>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How can we make Selective GPU Caching high performant?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82542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grpSp>
        <p:nvGrpSpPr>
          <p:cNvPr id="2" name="Group 1"/>
          <p:cNvGrpSpPr/>
          <p:nvPr/>
        </p:nvGrpSpPr>
        <p:grpSpPr>
          <a:xfrm>
            <a:off x="4296447" y="1639344"/>
            <a:ext cx="6311028" cy="3526523"/>
            <a:chOff x="4296447" y="1639344"/>
            <a:chExt cx="6311028" cy="3526523"/>
          </a:xfrm>
        </p:grpSpPr>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grpSp>
          <p:nvGrpSpPr>
            <p:cNvPr id="32" name="Group 31"/>
            <p:cNvGrpSpPr/>
            <p:nvPr/>
          </p:nvGrpSpPr>
          <p:grpSpPr>
            <a:xfrm>
              <a:off x="9290184" y="3888703"/>
              <a:ext cx="1317291" cy="811945"/>
              <a:chOff x="2362200" y="4114800"/>
              <a:chExt cx="1317291" cy="811945"/>
            </a:xfrm>
          </p:grpSpPr>
          <p:sp>
            <p:nvSpPr>
              <p:cNvPr id="33" name="Rounded Rectangle 32"/>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4" name="Rounded Rectangle 33"/>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5" name="Rounded Rectangle 3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grpSp>
      <p:pic>
        <p:nvPicPr>
          <p:cNvPr id="69" name="Picture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17832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92835" y="1554677"/>
            <a:ext cx="4510678"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3836945" y="4015796"/>
            <a:ext cx="4185606" cy="1356679"/>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285186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243184" y="3144387"/>
            <a:ext cx="324545" cy="249858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Request Coalescing</a:t>
            </a:r>
            <a:r>
              <a:rPr lang="en-US" dirty="0" smtClean="0"/>
              <a:t>: Captures spatial locality</a:t>
            </a:r>
            <a:endParaRPr lang="en-US" dirty="0"/>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4022" y="3117339"/>
            <a:ext cx="324545" cy="2544480"/>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455928" y="5550163"/>
            <a:ext cx="8033518" cy="584775"/>
          </a:xfrm>
          <a:prstGeom prst="rect">
            <a:avLst/>
          </a:prstGeom>
          <a:solidFill>
            <a:schemeClr val="bg1"/>
          </a:solidFill>
          <a:ln>
            <a:noFill/>
          </a:ln>
        </p:spPr>
        <p:txBody>
          <a:bodyPr wrap="square" rtlCol="0">
            <a:spAutoFit/>
          </a:bodyPr>
          <a:lstStyle/>
          <a:p>
            <a:pPr algn="ctr"/>
            <a:r>
              <a:rPr lang="en-US" sz="3200" b="1" dirty="0">
                <a:solidFill>
                  <a:srgbClr val="FF0000"/>
                </a:solidFill>
                <a:latin typeface="Calibri" charset="0"/>
                <a:ea typeface="Calibri" charset="0"/>
                <a:cs typeface="Calibri" charset="0"/>
              </a:rPr>
              <a:t>35% requests </a:t>
            </a:r>
            <a:r>
              <a:rPr lang="en-US" sz="3200" b="1">
                <a:solidFill>
                  <a:srgbClr val="FF0000"/>
                </a:solidFill>
                <a:latin typeface="Calibri" charset="0"/>
                <a:ea typeface="Calibri" charset="0"/>
                <a:cs typeface="Calibri" charset="0"/>
              </a:rPr>
              <a:t>are </a:t>
            </a:r>
            <a:r>
              <a:rPr lang="en-US" sz="3200" b="1" smtClean="0">
                <a:solidFill>
                  <a:srgbClr val="FF0000"/>
                </a:solidFill>
                <a:latin typeface="Calibri" charset="0"/>
                <a:ea typeface="Calibri" charset="0"/>
                <a:cs typeface="Calibri" charset="0"/>
              </a:rPr>
              <a:t>coalesced≈ </a:t>
            </a:r>
            <a:r>
              <a:rPr lang="en-US" sz="3200" b="1" dirty="0">
                <a:solidFill>
                  <a:srgbClr val="FF0000"/>
                </a:solidFill>
                <a:latin typeface="Calibri" charset="0"/>
                <a:ea typeface="Calibri" charset="0"/>
                <a:cs typeface="Calibri" charset="0"/>
              </a:rPr>
              <a:t>80% of L1-hits</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525092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1.62037E-6 6.58436E-7 L 0.31236 -0.00592 " pathEditMode="relative" rAng="0" ptsTypes="AA">
                                      <p:cBhvr>
                                        <p:cTn id="15" dur="2000" fill="hold"/>
                                        <p:tgtEl>
                                          <p:spTgt spid="5"/>
                                        </p:tgtEl>
                                        <p:attrNameLst>
                                          <p:attrName>ppt_x</p:attrName>
                                          <p:attrName>ppt_y</p:attrName>
                                        </p:attrNameLst>
                                      </p:cBhvr>
                                      <p:rCtr x="15611" y="-309"/>
                                    </p:animMotion>
                                  </p:childTnLst>
                                </p:cTn>
                              </p:par>
                            </p:childTnLst>
                          </p:cTn>
                        </p:par>
                        <p:par>
                          <p:cTn id="16" fill="hold">
                            <p:stCondLst>
                              <p:cond delay="2000"/>
                            </p:stCondLst>
                            <p:childTnLst>
                              <p:par>
                                <p:cTn id="17" presetID="1" presetClass="exit" presetSubtype="0" fill="hold" grpId="2" nodeType="after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3"/>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41"/>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5"/>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2" nodeType="clickEffect">
                                  <p:stCondLst>
                                    <p:cond delay="0"/>
                                  </p:stCondLst>
                                  <p:childTnLst>
                                    <p:animMotion origin="layout" path="M 4.16667E-7 -2.55144E-6 L 0.25897 0.01106 " pathEditMode="relative" rAng="0" ptsTypes="AA">
                                      <p:cBhvr>
                                        <p:cTn id="62" dur="2000" fill="hold"/>
                                        <p:tgtEl>
                                          <p:spTgt spid="47"/>
                                        </p:tgtEl>
                                        <p:attrNameLst>
                                          <p:attrName>ppt_x</p:attrName>
                                          <p:attrName>ppt_y</p:attrName>
                                        </p:attrNameLst>
                                      </p:cBhvr>
                                      <p:rCtr x="12948" y="540"/>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ppt_x"/>
                                          </p:val>
                                        </p:tav>
                                        <p:tav tm="100000">
                                          <p:val>
                                            <p:strVal val="#ppt_x"/>
                                          </p:val>
                                        </p:tav>
                                      </p:tavLst>
                                    </p:anim>
                                    <p:anim calcmode="lin" valueType="num">
                                      <p:cBhvr additive="base">
                                        <p:cTn id="81" dur="500" fill="hold"/>
                                        <p:tgtEl>
                                          <p:spTgt spid="26"/>
                                        </p:tgtEl>
                                        <p:attrNameLst>
                                          <p:attrName>ppt_y</p:attrName>
                                        </p:attrNameLst>
                                      </p:cBhvr>
                                      <p:tavLst>
                                        <p:tav tm="0">
                                          <p:val>
                                            <p:strVal val="1+#ppt_h/2"/>
                                          </p:val>
                                        </p:tav>
                                        <p:tav tm="100000">
                                          <p:val>
                                            <p:strVal val="#ppt_y"/>
                                          </p:val>
                                        </p:tav>
                                      </p:tavLst>
                                    </p:anim>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47"/>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1" nodeType="clickEffect">
                                  <p:stCondLst>
                                    <p:cond delay="0"/>
                                  </p:stCondLst>
                                  <p:childTnLst>
                                    <p:animMotion origin="layout" path="M -1.85185E-7 -4.15638E-6 L -0.4864 -0.00102 " pathEditMode="relative" rAng="0" ptsTypes="AA">
                                      <p:cBhvr>
                                        <p:cTn id="98" dur="2000" fill="hold"/>
                                        <p:tgtEl>
                                          <p:spTgt spid="28"/>
                                        </p:tgtEl>
                                        <p:attrNameLst>
                                          <p:attrName>ppt_x</p:attrName>
                                          <p:attrName>ppt_y</p:attrName>
                                        </p:attrNameLst>
                                      </p:cBhvr>
                                      <p:rCtr x="-24320" y="-51"/>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2" nodeType="clickEffect">
                                  <p:stCondLst>
                                    <p:cond delay="0"/>
                                  </p:stCondLst>
                                  <p:childTnLst>
                                    <p:set>
                                      <p:cBhvr>
                                        <p:cTn id="102" dur="1" fill="hold">
                                          <p:stCondLst>
                                            <p:cond delay="0"/>
                                          </p:stCondLst>
                                        </p:cTn>
                                        <p:tgtEl>
                                          <p:spTgt spid="28"/>
                                        </p:tgtEl>
                                        <p:attrNameLst>
                                          <p:attrName>style.visibility</p:attrName>
                                        </p:attrNameLst>
                                      </p:cBhvr>
                                      <p:to>
                                        <p:strVal val="hidden"/>
                                      </p:to>
                                    </p:set>
                                  </p:childTnLst>
                                </p:cTn>
                              </p:par>
                            </p:childTnLst>
                          </p:cTn>
                        </p:par>
                        <p:par>
                          <p:cTn id="103" fill="hold">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childTnLst>
                                </p:cTn>
                              </p:par>
                              <p:par>
                                <p:cTn id="106" presetID="1" presetClass="entr" presetSubtype="0" fill="hold" grpId="0" nodeType="withEffect">
                                  <p:stCondLst>
                                    <p:cond delay="0"/>
                                  </p:stCondLst>
                                  <p:iterate type="lt">
                                    <p:tmAbs val="0"/>
                                  </p:iterate>
                                  <p:childTnLst>
                                    <p:set>
                                      <p:cBhvr>
                                        <p:cTn id="107" dur="1" fill="hold">
                                          <p:stCondLst>
                                            <p:cond delay="0"/>
                                          </p:stCondLst>
                                        </p:cTn>
                                        <p:tgtEl>
                                          <p:spTgt spid="3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childTnLst>
                                </p:cTn>
                              </p:par>
                              <p:par>
                                <p:cTn id="112" presetID="1" presetClass="entr" presetSubtype="0" fill="hold" grpId="0" nodeType="withEffect">
                                  <p:stCondLst>
                                    <p:cond delay="0"/>
                                  </p:stCondLst>
                                  <p:iterate type="lt">
                                    <p:tmAbs val="0"/>
                                  </p:iterate>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par>
                                <p:cTn id="116" presetID="1" presetClass="entr" presetSubtype="0" fill="hold" grpId="0" nodeType="withEffect">
                                  <p:stCondLst>
                                    <p:cond delay="0"/>
                                  </p:stCondLst>
                                  <p:iterate type="lt">
                                    <p:tmAbs val="0"/>
                                  </p:iterate>
                                  <p:childTnLst>
                                    <p:set>
                                      <p:cBhvr>
                                        <p:cTn id="117" dur="1" fill="hold">
                                          <p:stCondLst>
                                            <p:cond delay="0"/>
                                          </p:stCondLst>
                                        </p:cTn>
                                        <p:tgtEl>
                                          <p:spTgt spid="3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6" presetClass="emph" presetSubtype="0" fill="hold" grpId="2" nodeType="clickEffect">
                                  <p:stCondLst>
                                    <p:cond delay="0"/>
                                  </p:stCondLst>
                                  <p:iterate type="lt">
                                    <p:tmPct val="4000"/>
                                  </p:iterate>
                                  <p:childTnLst>
                                    <p:set>
                                      <p:cBhvr override="childStyle">
                                        <p:cTn id="123" dur="500" fill="hold"/>
                                        <p:tgtEl>
                                          <p:spTgt spid="30"/>
                                        </p:tgtEl>
                                        <p:attrNameLst>
                                          <p:attrName>style.color</p:attrName>
                                        </p:attrNameLst>
                                      </p:cBhvr>
                                      <p:to>
                                        <p:clrVal>
                                          <a:schemeClr val="accent2"/>
                                        </p:clrVal>
                                      </p:to>
                                    </p:set>
                                    <p:set>
                                      <p:cBhvr>
                                        <p:cTn id="124" dur="500" fill="hold"/>
                                        <p:tgtEl>
                                          <p:spTgt spid="30"/>
                                        </p:tgtEl>
                                        <p:attrNameLst>
                                          <p:attrName>fillcolor</p:attrName>
                                        </p:attrNameLst>
                                      </p:cBhvr>
                                      <p:to>
                                        <p:clrVal>
                                          <a:schemeClr val="accent2"/>
                                        </p:clrVal>
                                      </p:to>
                                    </p:set>
                                    <p:set>
                                      <p:cBhvr>
                                        <p:cTn id="125" dur="500" fill="hold"/>
                                        <p:tgtEl>
                                          <p:spTgt spid="30"/>
                                        </p:tgtEl>
                                        <p:attrNameLst>
                                          <p:attrName>fill.type</p:attrName>
                                        </p:attrNameLst>
                                      </p:cBhvr>
                                      <p:to>
                                        <p:strVal val="solid"/>
                                      </p:to>
                                    </p:set>
                                  </p:childTnLst>
                                </p:cTn>
                              </p:par>
                              <p:par>
                                <p:cTn id="126" presetID="16" presetClass="emph" presetSubtype="0" fill="hold" grpId="2" nodeType="withEffect">
                                  <p:stCondLst>
                                    <p:cond delay="0"/>
                                  </p:stCondLst>
                                  <p:iterate type="lt">
                                    <p:tmPct val="4000"/>
                                  </p:iterate>
                                  <p:childTnLst>
                                    <p:set>
                                      <p:cBhvr override="childStyle">
                                        <p:cTn id="127" dur="500" fill="hold"/>
                                        <p:tgtEl>
                                          <p:spTgt spid="35"/>
                                        </p:tgtEl>
                                        <p:attrNameLst>
                                          <p:attrName>style.color</p:attrName>
                                        </p:attrNameLst>
                                      </p:cBhvr>
                                      <p:to>
                                        <p:clrVal>
                                          <a:schemeClr val="accent2"/>
                                        </p:clrVal>
                                      </p:to>
                                    </p:set>
                                    <p:set>
                                      <p:cBhvr>
                                        <p:cTn id="128" dur="500" fill="hold"/>
                                        <p:tgtEl>
                                          <p:spTgt spid="35"/>
                                        </p:tgtEl>
                                        <p:attrNameLst>
                                          <p:attrName>fillcolor</p:attrName>
                                        </p:attrNameLst>
                                      </p:cBhvr>
                                      <p:to>
                                        <p:clrVal>
                                          <a:schemeClr val="accent2"/>
                                        </p:clrVal>
                                      </p:to>
                                    </p:set>
                                    <p:set>
                                      <p:cBhvr>
                                        <p:cTn id="129" dur="500" fill="hold"/>
                                        <p:tgtEl>
                                          <p:spTgt spid="35"/>
                                        </p:tgtEl>
                                        <p:attrNameLst>
                                          <p:attrName>fill.type</p:attrName>
                                        </p:attrNameLst>
                                      </p:cBhvr>
                                      <p:to>
                                        <p:strVal val="solid"/>
                                      </p:to>
                                    </p:set>
                                  </p:childTnLst>
                                </p:cTn>
                              </p:par>
                              <p:par>
                                <p:cTn id="130" presetID="16" presetClass="emph" presetSubtype="0" fill="hold" grpId="2" nodeType="withEffect">
                                  <p:stCondLst>
                                    <p:cond delay="0"/>
                                  </p:stCondLst>
                                  <p:iterate type="lt">
                                    <p:tmPct val="4000"/>
                                  </p:iterate>
                                  <p:childTnLst>
                                    <p:set>
                                      <p:cBhvr override="childStyle">
                                        <p:cTn id="131" dur="500" fill="hold"/>
                                        <p:tgtEl>
                                          <p:spTgt spid="37"/>
                                        </p:tgtEl>
                                        <p:attrNameLst>
                                          <p:attrName>style.color</p:attrName>
                                        </p:attrNameLst>
                                      </p:cBhvr>
                                      <p:to>
                                        <p:clrVal>
                                          <a:schemeClr val="accent2"/>
                                        </p:clrVal>
                                      </p:to>
                                    </p:set>
                                    <p:set>
                                      <p:cBhvr>
                                        <p:cTn id="132" dur="500" fill="hold"/>
                                        <p:tgtEl>
                                          <p:spTgt spid="37"/>
                                        </p:tgtEl>
                                        <p:attrNameLst>
                                          <p:attrName>fillcolor</p:attrName>
                                        </p:attrNameLst>
                                      </p:cBhvr>
                                      <p:to>
                                        <p:clrVal>
                                          <a:schemeClr val="accent2"/>
                                        </p:clrVal>
                                      </p:to>
                                    </p:set>
                                    <p:set>
                                      <p:cBhvr>
                                        <p:cTn id="133" dur="500" fill="hold"/>
                                        <p:tgtEl>
                                          <p:spTgt spid="37"/>
                                        </p:tgtEl>
                                        <p:attrNameLst>
                                          <p:attrName>fill.type</p:attrName>
                                        </p:attrNameLst>
                                      </p:cBhvr>
                                      <p:to>
                                        <p:strVal val="solid"/>
                                      </p:to>
                                    </p:set>
                                  </p:childTnLst>
                                </p:cTn>
                              </p:par>
                            </p:childTnLst>
                          </p:cTn>
                        </p:par>
                      </p:childTnLst>
                    </p:cTn>
                  </p:par>
                  <p:par>
                    <p:cTn id="134" fill="hold">
                      <p:stCondLst>
                        <p:cond delay="indefinite"/>
                      </p:stCondLst>
                      <p:childTnLst>
                        <p:par>
                          <p:cTn id="135" fill="hold">
                            <p:stCondLst>
                              <p:cond delay="0"/>
                            </p:stCondLst>
                            <p:childTnLst>
                              <p:par>
                                <p:cTn id="136" presetID="2" presetClass="exit" presetSubtype="4" fill="hold" grpId="1" nodeType="clickEffect">
                                  <p:stCondLst>
                                    <p:cond delay="0"/>
                                  </p:stCondLst>
                                  <p:childTnLst>
                                    <p:anim calcmode="lin" valueType="num">
                                      <p:cBhvr additive="base">
                                        <p:cTn id="137" dur="500"/>
                                        <p:tgtEl>
                                          <p:spTgt spid="31"/>
                                        </p:tgtEl>
                                        <p:attrNameLst>
                                          <p:attrName>ppt_x</p:attrName>
                                        </p:attrNameLst>
                                      </p:cBhvr>
                                      <p:tavLst>
                                        <p:tav tm="0">
                                          <p:val>
                                            <p:strVal val="ppt_x"/>
                                          </p:val>
                                        </p:tav>
                                        <p:tav tm="100000">
                                          <p:val>
                                            <p:strVal val="ppt_x"/>
                                          </p:val>
                                        </p:tav>
                                      </p:tavLst>
                                    </p:anim>
                                    <p:anim calcmode="lin" valueType="num">
                                      <p:cBhvr additive="base">
                                        <p:cTn id="138" dur="500"/>
                                        <p:tgtEl>
                                          <p:spTgt spid="31"/>
                                        </p:tgtEl>
                                        <p:attrNameLst>
                                          <p:attrName>ppt_y</p:attrName>
                                        </p:attrNameLst>
                                      </p:cBhvr>
                                      <p:tavLst>
                                        <p:tav tm="0">
                                          <p:val>
                                            <p:strVal val="ppt_y"/>
                                          </p:val>
                                        </p:tav>
                                        <p:tav tm="100000">
                                          <p:val>
                                            <p:strVal val="1+ppt_h/2"/>
                                          </p:val>
                                        </p:tav>
                                      </p:tavLst>
                                    </p:anim>
                                    <p:set>
                                      <p:cBhvr>
                                        <p:cTn id="139" dur="1" fill="hold">
                                          <p:stCondLst>
                                            <p:cond delay="499"/>
                                          </p:stCondLst>
                                        </p:cTn>
                                        <p:tgtEl>
                                          <p:spTgt spid="31"/>
                                        </p:tgtEl>
                                        <p:attrNameLst>
                                          <p:attrName>style.visibility</p:attrName>
                                        </p:attrNameLst>
                                      </p:cBhvr>
                                      <p:to>
                                        <p:strVal val="hidden"/>
                                      </p:to>
                                    </p:set>
                                  </p:childTnLst>
                                </p:cTn>
                              </p:par>
                              <p:par>
                                <p:cTn id="140" presetID="2" presetClass="exit" presetSubtype="4" fill="hold" grpId="1" nodeType="withEffect">
                                  <p:stCondLst>
                                    <p:cond delay="0"/>
                                  </p:stCondLst>
                                  <p:iterate type="lt">
                                    <p:tmPct val="0"/>
                                  </p:iterate>
                                  <p:childTnLst>
                                    <p:anim calcmode="lin" valueType="num">
                                      <p:cBhvr additive="base">
                                        <p:cTn id="141" dur="500"/>
                                        <p:tgtEl>
                                          <p:spTgt spid="30"/>
                                        </p:tgtEl>
                                        <p:attrNameLst>
                                          <p:attrName>ppt_x</p:attrName>
                                        </p:attrNameLst>
                                      </p:cBhvr>
                                      <p:tavLst>
                                        <p:tav tm="0">
                                          <p:val>
                                            <p:strVal val="ppt_x"/>
                                          </p:val>
                                        </p:tav>
                                        <p:tav tm="100000">
                                          <p:val>
                                            <p:strVal val="ppt_x"/>
                                          </p:val>
                                        </p:tav>
                                      </p:tavLst>
                                    </p:anim>
                                    <p:anim calcmode="lin" valueType="num">
                                      <p:cBhvr additive="base">
                                        <p:cTn id="142" dur="500"/>
                                        <p:tgtEl>
                                          <p:spTgt spid="30"/>
                                        </p:tgtEl>
                                        <p:attrNameLst>
                                          <p:attrName>ppt_y</p:attrName>
                                        </p:attrNameLst>
                                      </p:cBhvr>
                                      <p:tavLst>
                                        <p:tav tm="0">
                                          <p:val>
                                            <p:strVal val="ppt_y"/>
                                          </p:val>
                                        </p:tav>
                                        <p:tav tm="100000">
                                          <p:val>
                                            <p:strVal val="1+ppt_h/2"/>
                                          </p:val>
                                        </p:tav>
                                      </p:tavLst>
                                    </p:anim>
                                    <p:set>
                                      <p:cBhvr>
                                        <p:cTn id="143" dur="1" fill="hold">
                                          <p:stCondLst>
                                            <p:cond delay="499"/>
                                          </p:stCondLst>
                                        </p:cTn>
                                        <p:tgtEl>
                                          <p:spTgt spid="30"/>
                                        </p:tgtEl>
                                        <p:attrNameLst>
                                          <p:attrName>style.visibility</p:attrName>
                                        </p:attrNameLst>
                                      </p:cBhvr>
                                      <p:to>
                                        <p:strVal val="hidden"/>
                                      </p:to>
                                    </p:set>
                                  </p:childTnLst>
                                </p:cTn>
                              </p:par>
                              <p:par>
                                <p:cTn id="144" presetID="2" presetClass="exit" presetSubtype="4" fill="hold" grpId="1" nodeType="withEffect">
                                  <p:stCondLst>
                                    <p:cond delay="0"/>
                                  </p:stCondLst>
                                  <p:childTnLst>
                                    <p:anim calcmode="lin" valueType="num">
                                      <p:cBhvr additive="base">
                                        <p:cTn id="145" dur="500"/>
                                        <p:tgtEl>
                                          <p:spTgt spid="29"/>
                                        </p:tgtEl>
                                        <p:attrNameLst>
                                          <p:attrName>ppt_x</p:attrName>
                                        </p:attrNameLst>
                                      </p:cBhvr>
                                      <p:tavLst>
                                        <p:tav tm="0">
                                          <p:val>
                                            <p:strVal val="ppt_x"/>
                                          </p:val>
                                        </p:tav>
                                        <p:tav tm="100000">
                                          <p:val>
                                            <p:strVal val="ppt_x"/>
                                          </p:val>
                                        </p:tav>
                                      </p:tavLst>
                                    </p:anim>
                                    <p:anim calcmode="lin" valueType="num">
                                      <p:cBhvr additive="base">
                                        <p:cTn id="146" dur="500"/>
                                        <p:tgtEl>
                                          <p:spTgt spid="29"/>
                                        </p:tgtEl>
                                        <p:attrNameLst>
                                          <p:attrName>ppt_y</p:attrName>
                                        </p:attrNameLst>
                                      </p:cBhvr>
                                      <p:tavLst>
                                        <p:tav tm="0">
                                          <p:val>
                                            <p:strVal val="ppt_y"/>
                                          </p:val>
                                        </p:tav>
                                        <p:tav tm="100000">
                                          <p:val>
                                            <p:strVal val="1+ppt_h/2"/>
                                          </p:val>
                                        </p:tav>
                                      </p:tavLst>
                                    </p:anim>
                                    <p:set>
                                      <p:cBhvr>
                                        <p:cTn id="147" dur="1" fill="hold">
                                          <p:stCondLst>
                                            <p:cond delay="499"/>
                                          </p:stCondLst>
                                        </p:cTn>
                                        <p:tgtEl>
                                          <p:spTgt spid="29"/>
                                        </p:tgtEl>
                                        <p:attrNameLst>
                                          <p:attrName>style.visibility</p:attrName>
                                        </p:attrNameLst>
                                      </p:cBhvr>
                                      <p:to>
                                        <p:strVal val="hidden"/>
                                      </p:to>
                                    </p:set>
                                  </p:childTnLst>
                                </p:cTn>
                              </p:par>
                              <p:par>
                                <p:cTn id="148" presetID="2" presetClass="exit" presetSubtype="4" fill="hold" grpId="1" nodeType="withEffect">
                                  <p:stCondLst>
                                    <p:cond delay="0"/>
                                  </p:stCondLst>
                                  <p:childTnLst>
                                    <p:anim calcmode="lin" valueType="num">
                                      <p:cBhvr additive="base">
                                        <p:cTn id="149" dur="500"/>
                                        <p:tgtEl>
                                          <p:spTgt spid="36"/>
                                        </p:tgtEl>
                                        <p:attrNameLst>
                                          <p:attrName>ppt_x</p:attrName>
                                        </p:attrNameLst>
                                      </p:cBhvr>
                                      <p:tavLst>
                                        <p:tav tm="0">
                                          <p:val>
                                            <p:strVal val="ppt_x"/>
                                          </p:val>
                                        </p:tav>
                                        <p:tav tm="100000">
                                          <p:val>
                                            <p:strVal val="ppt_x"/>
                                          </p:val>
                                        </p:tav>
                                      </p:tavLst>
                                    </p:anim>
                                    <p:anim calcmode="lin" valueType="num">
                                      <p:cBhvr additive="base">
                                        <p:cTn id="150" dur="500"/>
                                        <p:tgtEl>
                                          <p:spTgt spid="36"/>
                                        </p:tgtEl>
                                        <p:attrNameLst>
                                          <p:attrName>ppt_y</p:attrName>
                                        </p:attrNameLst>
                                      </p:cBhvr>
                                      <p:tavLst>
                                        <p:tav tm="0">
                                          <p:val>
                                            <p:strVal val="ppt_y"/>
                                          </p:val>
                                        </p:tav>
                                        <p:tav tm="100000">
                                          <p:val>
                                            <p:strVal val="1+ppt_h/2"/>
                                          </p:val>
                                        </p:tav>
                                      </p:tavLst>
                                    </p:anim>
                                    <p:set>
                                      <p:cBhvr>
                                        <p:cTn id="151" dur="1" fill="hold">
                                          <p:stCondLst>
                                            <p:cond delay="499"/>
                                          </p:stCondLst>
                                        </p:cTn>
                                        <p:tgtEl>
                                          <p:spTgt spid="36"/>
                                        </p:tgtEl>
                                        <p:attrNameLst>
                                          <p:attrName>style.visibility</p:attrName>
                                        </p:attrNameLst>
                                      </p:cBhvr>
                                      <p:to>
                                        <p:strVal val="hidden"/>
                                      </p:to>
                                    </p:set>
                                  </p:childTnLst>
                                </p:cTn>
                              </p:par>
                              <p:par>
                                <p:cTn id="152" presetID="2" presetClass="exit" presetSubtype="4" fill="hold" grpId="1" nodeType="withEffect">
                                  <p:stCondLst>
                                    <p:cond delay="0"/>
                                  </p:stCondLst>
                                  <p:iterate type="lt">
                                    <p:tmPct val="0"/>
                                  </p:iterate>
                                  <p:childTnLst>
                                    <p:anim calcmode="lin" valueType="num">
                                      <p:cBhvr additive="base">
                                        <p:cTn id="153" dur="500"/>
                                        <p:tgtEl>
                                          <p:spTgt spid="35"/>
                                        </p:tgtEl>
                                        <p:attrNameLst>
                                          <p:attrName>ppt_x</p:attrName>
                                        </p:attrNameLst>
                                      </p:cBhvr>
                                      <p:tavLst>
                                        <p:tav tm="0">
                                          <p:val>
                                            <p:strVal val="ppt_x"/>
                                          </p:val>
                                        </p:tav>
                                        <p:tav tm="100000">
                                          <p:val>
                                            <p:strVal val="ppt_x"/>
                                          </p:val>
                                        </p:tav>
                                      </p:tavLst>
                                    </p:anim>
                                    <p:anim calcmode="lin" valueType="num">
                                      <p:cBhvr additive="base">
                                        <p:cTn id="154" dur="500"/>
                                        <p:tgtEl>
                                          <p:spTgt spid="35"/>
                                        </p:tgtEl>
                                        <p:attrNameLst>
                                          <p:attrName>ppt_y</p:attrName>
                                        </p:attrNameLst>
                                      </p:cBhvr>
                                      <p:tavLst>
                                        <p:tav tm="0">
                                          <p:val>
                                            <p:strVal val="ppt_y"/>
                                          </p:val>
                                        </p:tav>
                                        <p:tav tm="100000">
                                          <p:val>
                                            <p:strVal val="1+ppt_h/2"/>
                                          </p:val>
                                        </p:tav>
                                      </p:tavLst>
                                    </p:anim>
                                    <p:set>
                                      <p:cBhvr>
                                        <p:cTn id="155" dur="1" fill="hold">
                                          <p:stCondLst>
                                            <p:cond delay="499"/>
                                          </p:stCondLst>
                                        </p:cTn>
                                        <p:tgtEl>
                                          <p:spTgt spid="35"/>
                                        </p:tgtEl>
                                        <p:attrNameLst>
                                          <p:attrName>style.visibility</p:attrName>
                                        </p:attrNameLst>
                                      </p:cBhvr>
                                      <p:to>
                                        <p:strVal val="hidden"/>
                                      </p:to>
                                    </p:set>
                                  </p:childTnLst>
                                </p:cTn>
                              </p:par>
                              <p:par>
                                <p:cTn id="156" presetID="2" presetClass="exit" presetSubtype="4" fill="hold" grpId="1" nodeType="withEffect">
                                  <p:stCondLst>
                                    <p:cond delay="0"/>
                                  </p:stCondLst>
                                  <p:childTnLst>
                                    <p:anim calcmode="lin" valueType="num">
                                      <p:cBhvr additive="base">
                                        <p:cTn id="157" dur="500"/>
                                        <p:tgtEl>
                                          <p:spTgt spid="34"/>
                                        </p:tgtEl>
                                        <p:attrNameLst>
                                          <p:attrName>ppt_x</p:attrName>
                                        </p:attrNameLst>
                                      </p:cBhvr>
                                      <p:tavLst>
                                        <p:tav tm="0">
                                          <p:val>
                                            <p:strVal val="ppt_x"/>
                                          </p:val>
                                        </p:tav>
                                        <p:tav tm="100000">
                                          <p:val>
                                            <p:strVal val="ppt_x"/>
                                          </p:val>
                                        </p:tav>
                                      </p:tavLst>
                                    </p:anim>
                                    <p:anim calcmode="lin" valueType="num">
                                      <p:cBhvr additive="base">
                                        <p:cTn id="158" dur="500"/>
                                        <p:tgtEl>
                                          <p:spTgt spid="34"/>
                                        </p:tgtEl>
                                        <p:attrNameLst>
                                          <p:attrName>ppt_y</p:attrName>
                                        </p:attrNameLst>
                                      </p:cBhvr>
                                      <p:tavLst>
                                        <p:tav tm="0">
                                          <p:val>
                                            <p:strVal val="ppt_y"/>
                                          </p:val>
                                        </p:tav>
                                        <p:tav tm="100000">
                                          <p:val>
                                            <p:strVal val="1+ppt_h/2"/>
                                          </p:val>
                                        </p:tav>
                                      </p:tavLst>
                                    </p:anim>
                                    <p:set>
                                      <p:cBhvr>
                                        <p:cTn id="159" dur="1" fill="hold">
                                          <p:stCondLst>
                                            <p:cond delay="499"/>
                                          </p:stCondLst>
                                        </p:cTn>
                                        <p:tgtEl>
                                          <p:spTgt spid="34"/>
                                        </p:tgtEl>
                                        <p:attrNameLst>
                                          <p:attrName>style.visibility</p:attrName>
                                        </p:attrNameLst>
                                      </p:cBhvr>
                                      <p:to>
                                        <p:strVal val="hidden"/>
                                      </p:to>
                                    </p:set>
                                  </p:childTnLst>
                                </p:cTn>
                              </p:par>
                              <p:par>
                                <p:cTn id="160" presetID="2" presetClass="exit" presetSubtype="4" fill="hold" grpId="1" nodeType="withEffect">
                                  <p:stCondLst>
                                    <p:cond delay="0"/>
                                  </p:stCondLst>
                                  <p:childTnLst>
                                    <p:anim calcmode="lin" valueType="num">
                                      <p:cBhvr additive="base">
                                        <p:cTn id="161" dur="500"/>
                                        <p:tgtEl>
                                          <p:spTgt spid="38"/>
                                        </p:tgtEl>
                                        <p:attrNameLst>
                                          <p:attrName>ppt_x</p:attrName>
                                        </p:attrNameLst>
                                      </p:cBhvr>
                                      <p:tavLst>
                                        <p:tav tm="0">
                                          <p:val>
                                            <p:strVal val="ppt_x"/>
                                          </p:val>
                                        </p:tav>
                                        <p:tav tm="100000">
                                          <p:val>
                                            <p:strVal val="ppt_x"/>
                                          </p:val>
                                        </p:tav>
                                      </p:tavLst>
                                    </p:anim>
                                    <p:anim calcmode="lin" valueType="num">
                                      <p:cBhvr additive="base">
                                        <p:cTn id="162" dur="500"/>
                                        <p:tgtEl>
                                          <p:spTgt spid="38"/>
                                        </p:tgtEl>
                                        <p:attrNameLst>
                                          <p:attrName>ppt_y</p:attrName>
                                        </p:attrNameLst>
                                      </p:cBhvr>
                                      <p:tavLst>
                                        <p:tav tm="0">
                                          <p:val>
                                            <p:strVal val="ppt_y"/>
                                          </p:val>
                                        </p:tav>
                                        <p:tav tm="100000">
                                          <p:val>
                                            <p:strVal val="1+ppt_h/2"/>
                                          </p:val>
                                        </p:tav>
                                      </p:tavLst>
                                    </p:anim>
                                    <p:set>
                                      <p:cBhvr>
                                        <p:cTn id="163" dur="1" fill="hold">
                                          <p:stCondLst>
                                            <p:cond delay="499"/>
                                          </p:stCondLst>
                                        </p:cTn>
                                        <p:tgtEl>
                                          <p:spTgt spid="38"/>
                                        </p:tgtEl>
                                        <p:attrNameLst>
                                          <p:attrName>style.visibility</p:attrName>
                                        </p:attrNameLst>
                                      </p:cBhvr>
                                      <p:to>
                                        <p:strVal val="hidden"/>
                                      </p:to>
                                    </p:set>
                                  </p:childTnLst>
                                </p:cTn>
                              </p:par>
                              <p:par>
                                <p:cTn id="164" presetID="2" presetClass="exit" presetSubtype="4" fill="hold" grpId="1" nodeType="withEffect">
                                  <p:stCondLst>
                                    <p:cond delay="0"/>
                                  </p:stCondLst>
                                  <p:iterate type="lt">
                                    <p:tmPct val="0"/>
                                  </p:iterate>
                                  <p:childTnLst>
                                    <p:anim calcmode="lin" valueType="num">
                                      <p:cBhvr additive="base">
                                        <p:cTn id="165" dur="500"/>
                                        <p:tgtEl>
                                          <p:spTgt spid="37"/>
                                        </p:tgtEl>
                                        <p:attrNameLst>
                                          <p:attrName>ppt_x</p:attrName>
                                        </p:attrNameLst>
                                      </p:cBhvr>
                                      <p:tavLst>
                                        <p:tav tm="0">
                                          <p:val>
                                            <p:strVal val="ppt_x"/>
                                          </p:val>
                                        </p:tav>
                                        <p:tav tm="100000">
                                          <p:val>
                                            <p:strVal val="ppt_x"/>
                                          </p:val>
                                        </p:tav>
                                      </p:tavLst>
                                    </p:anim>
                                    <p:anim calcmode="lin" valueType="num">
                                      <p:cBhvr additive="base">
                                        <p:cTn id="166" dur="500"/>
                                        <p:tgtEl>
                                          <p:spTgt spid="37"/>
                                        </p:tgtEl>
                                        <p:attrNameLst>
                                          <p:attrName>ppt_y</p:attrName>
                                        </p:attrNameLst>
                                      </p:cBhvr>
                                      <p:tavLst>
                                        <p:tav tm="0">
                                          <p:val>
                                            <p:strVal val="ppt_y"/>
                                          </p:val>
                                        </p:tav>
                                        <p:tav tm="100000">
                                          <p:val>
                                            <p:strVal val="1+ppt_h/2"/>
                                          </p:val>
                                        </p:tav>
                                      </p:tavLst>
                                    </p:anim>
                                    <p:set>
                                      <p:cBhvr>
                                        <p:cTn id="167" dur="1" fill="hold">
                                          <p:stCondLst>
                                            <p:cond delay="499"/>
                                          </p:stCondLst>
                                        </p:cTn>
                                        <p:tgtEl>
                                          <p:spTgt spid="37"/>
                                        </p:tgtEl>
                                        <p:attrNameLst>
                                          <p:attrName>style.visibility</p:attrName>
                                        </p:attrNameLst>
                                      </p:cBhvr>
                                      <p:to>
                                        <p:strVal val="hidden"/>
                                      </p:to>
                                    </p:set>
                                  </p:childTnLst>
                                </p:cTn>
                              </p:par>
                            </p:childTnLst>
                          </p:cTn>
                        </p:par>
                        <p:par>
                          <p:cTn id="168" fill="hold">
                            <p:stCondLst>
                              <p:cond delay="500"/>
                            </p:stCondLst>
                            <p:childTnLst>
                              <p:par>
                                <p:cTn id="169" presetID="1" presetClass="entr" presetSubtype="0" fill="hold" grpId="0" nodeType="afterEffect">
                                  <p:stCondLst>
                                    <p:cond delay="0"/>
                                  </p:stCondLst>
                                  <p:childTnLst>
                                    <p:set>
                                      <p:cBhvr>
                                        <p:cTn id="17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923" y="1212885"/>
            <a:ext cx="6822954" cy="4972130"/>
          </a:xfrm>
          <a:prstGeom prst="rect">
            <a:avLst/>
          </a:prstGeom>
        </p:spPr>
      </p:pic>
      <p:sp>
        <p:nvSpPr>
          <p:cNvPr id="8" name="TextBox 7"/>
          <p:cNvSpPr txBox="1"/>
          <p:nvPr/>
        </p:nvSpPr>
        <p:spPr>
          <a:xfrm>
            <a:off x="8115075" y="2189311"/>
            <a:ext cx="724377"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2</a:t>
            </a:r>
            <a:r>
              <a:rPr lang="en-US" b="1" kern="0" dirty="0" smtClean="0">
                <a:solidFill>
                  <a:srgbClr val="FF0000"/>
                </a:solidFill>
              </a:rPr>
              <a:t>0</a:t>
            </a:r>
            <a:r>
              <a:rPr lang="en-US" b="1" kern="0" dirty="0">
                <a:solidFill>
                  <a:srgbClr val="FF0000"/>
                </a:solidFill>
              </a:rPr>
              <a:t>%</a:t>
            </a:r>
          </a:p>
        </p:txBody>
      </p:sp>
      <p:cxnSp>
        <p:nvCxnSpPr>
          <p:cNvPr id="9" name="Straight Arrow Connector 8"/>
          <p:cNvCxnSpPr/>
          <p:nvPr/>
        </p:nvCxnSpPr>
        <p:spPr>
          <a:xfrm>
            <a:off x="8464717" y="2572379"/>
            <a:ext cx="0" cy="3888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smtClean="0"/>
              <a:t>Request Coalescing: </a:t>
            </a:r>
            <a:r>
              <a:rPr lang="en-US" dirty="0"/>
              <a:t>P</a:t>
            </a:r>
            <a:r>
              <a:rPr lang="en-US" dirty="0" smtClean="0"/>
              <a:t>erformance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317351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0174" y="2385703"/>
            <a:ext cx="3587370"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rot="20989249">
            <a:off x="4170602" y="1492076"/>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967878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103969" y="3283532"/>
            <a:ext cx="2425596" cy="129819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0" name="Title 29"/>
          <p:cNvSpPr>
            <a:spLocks noGrp="1"/>
          </p:cNvSpPr>
          <p:nvPr>
            <p:ph type="title"/>
          </p:nvPr>
        </p:nvSpPr>
        <p:spPr>
          <a:xfrm>
            <a:off x="124691" y="411480"/>
            <a:ext cx="10723418" cy="617220"/>
          </a:xfrm>
        </p:spPr>
        <p:txBody>
          <a:bodyPr/>
          <a:lstStyle/>
          <a:p>
            <a:r>
              <a:rPr lang="en-US" dirty="0" smtClean="0"/>
              <a:t>CPU-side Client Cache: Capture </a:t>
            </a:r>
            <a:r>
              <a:rPr lang="en-US" smtClean="0"/>
              <a:t>temporal locality</a:t>
            </a:r>
            <a:endParaRPr lang="en-US" dirty="0"/>
          </a:p>
        </p:txBody>
      </p:sp>
      <p:sp>
        <p:nvSpPr>
          <p:cNvPr id="3" name="Content Placeholder 2"/>
          <p:cNvSpPr>
            <a:spLocks noGrp="1"/>
          </p:cNvSpPr>
          <p:nvPr>
            <p:ph idx="1"/>
          </p:nvPr>
        </p:nvSpPr>
        <p:spPr>
          <a:xfrm>
            <a:off x="548640" y="852408"/>
            <a:ext cx="9875520" cy="4661142"/>
          </a:xfrm>
        </p:spPr>
        <p:txBody>
          <a:bodyPr anchor="t"/>
          <a:lstStyle/>
          <a:p>
            <a:endParaRPr lang="en-US" dirty="0" smtClean="0"/>
          </a:p>
          <a:p>
            <a:r>
              <a:rPr lang="en-US" dirty="0" smtClean="0"/>
              <a:t>Prevent requests for the same line in CPU-memory</a:t>
            </a:r>
          </a:p>
          <a:p>
            <a:r>
              <a:rPr lang="en-US" dirty="0" smtClean="0"/>
              <a:t>Participate in CPU coherence protocol</a:t>
            </a:r>
          </a:p>
          <a:p>
            <a:r>
              <a:rPr lang="en-US" dirty="0" smtClean="0"/>
              <a:t>Only allocate lines upon request of the GPU</a:t>
            </a:r>
            <a:endParaRPr lang="en-US" dirty="0"/>
          </a:p>
        </p:txBody>
      </p:sp>
      <p:cxnSp>
        <p:nvCxnSpPr>
          <p:cNvPr id="5" name="Straight Connector 4"/>
          <p:cNvCxnSpPr/>
          <p:nvPr/>
        </p:nvCxnSpPr>
        <p:spPr>
          <a:xfrm>
            <a:off x="3910604" y="3117273"/>
            <a:ext cx="0" cy="1607127"/>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009866" y="4011043"/>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7" name="TextBox 6"/>
          <p:cNvSpPr txBox="1"/>
          <p:nvPr/>
        </p:nvSpPr>
        <p:spPr>
          <a:xfrm>
            <a:off x="4307632" y="4020889"/>
            <a:ext cx="708912" cy="387798"/>
          </a:xfrm>
          <a:prstGeom prst="rect">
            <a:avLst/>
          </a:prstGeom>
          <a:noFill/>
        </p:spPr>
        <p:txBody>
          <a:bodyPr wrap="none" lIns="109728" tIns="54864" rIns="109728" bIns="54864" rtlCol="0">
            <a:spAutoFit/>
          </a:bodyPr>
          <a:lstStyle/>
          <a:p>
            <a:r>
              <a:rPr lang="en-US" dirty="0" smtClean="0"/>
              <a:t>CPU</a:t>
            </a:r>
          </a:p>
        </p:txBody>
      </p:sp>
      <p:grpSp>
        <p:nvGrpSpPr>
          <p:cNvPr id="16" name="Group 15"/>
          <p:cNvGrpSpPr/>
          <p:nvPr/>
        </p:nvGrpSpPr>
        <p:grpSpPr>
          <a:xfrm>
            <a:off x="7777043" y="3511640"/>
            <a:ext cx="1498968" cy="773723"/>
            <a:chOff x="1772862" y="650631"/>
            <a:chExt cx="894138" cy="644769"/>
          </a:xfrm>
        </p:grpSpPr>
        <p:sp>
          <p:nvSpPr>
            <p:cNvPr id="17" name="Rounded Rectangle 16"/>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8" name="Rounded Rectangle 17"/>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9" name="Rounded Rectangle 18"/>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20" name="Rounded Rectangle 19"/>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sp>
        <p:nvSpPr>
          <p:cNvPr id="23" name="Rounded Rectangle 22"/>
          <p:cNvSpPr/>
          <p:nvPr/>
        </p:nvSpPr>
        <p:spPr>
          <a:xfrm>
            <a:off x="5222798" y="3388800"/>
            <a:ext cx="1132554" cy="570204"/>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lIns="109728" tIns="54864" rIns="109728" bIns="54864" rtlCol="0" anchor="ctr"/>
          <a:lstStyle/>
          <a:p>
            <a:pPr algn="ctr"/>
            <a:r>
              <a:rPr lang="en-US" sz="1400" b="1" dirty="0">
                <a:solidFill>
                  <a:srgbClr val="000000"/>
                </a:solidFill>
              </a:rPr>
              <a:t>Client Cache</a:t>
            </a:r>
          </a:p>
        </p:txBody>
      </p:sp>
      <p:sp>
        <p:nvSpPr>
          <p:cNvPr id="24" name="Rounded Rectangle 23"/>
          <p:cNvSpPr/>
          <p:nvPr/>
        </p:nvSpPr>
        <p:spPr>
          <a:xfrm rot="16200000">
            <a:off x="1937402" y="3294584"/>
            <a:ext cx="264812" cy="94302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5" name="Rounded Rectangle 24"/>
          <p:cNvSpPr/>
          <p:nvPr/>
        </p:nvSpPr>
        <p:spPr>
          <a:xfrm rot="16200000">
            <a:off x="8596195" y="3505474"/>
            <a:ext cx="243377" cy="106921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6" name="Rounded Rectangle 25"/>
          <p:cNvSpPr/>
          <p:nvPr/>
        </p:nvSpPr>
        <p:spPr>
          <a:xfrm rot="16200000">
            <a:off x="1937402" y="3300521"/>
            <a:ext cx="264812" cy="93114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7" name="Rounded Rectangle 26"/>
          <p:cNvSpPr/>
          <p:nvPr/>
        </p:nvSpPr>
        <p:spPr>
          <a:xfrm rot="16200000">
            <a:off x="5669292" y="3181915"/>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9" name="Rounded Rectangle 28"/>
          <p:cNvSpPr/>
          <p:nvPr/>
        </p:nvSpPr>
        <p:spPr>
          <a:xfrm rot="16200000">
            <a:off x="5669291" y="3181914"/>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8" name="TextBox 27"/>
          <p:cNvSpPr txBox="1"/>
          <p:nvPr/>
        </p:nvSpPr>
        <p:spPr>
          <a:xfrm>
            <a:off x="2456672" y="5311512"/>
            <a:ext cx="6526306" cy="584775"/>
          </a:xfrm>
          <a:prstGeom prst="rect">
            <a:avLst/>
          </a:prstGeom>
          <a:solidFill>
            <a:schemeClr val="bg1"/>
          </a:solidFill>
          <a:ln>
            <a:noFill/>
          </a:ln>
        </p:spPr>
        <p:txBody>
          <a:bodyPr wrap="square" rtlCol="0">
            <a:spAutoFit/>
          </a:bodyPr>
          <a:lstStyle/>
          <a:p>
            <a:pPr algn="ctr"/>
            <a:r>
              <a:rPr lang="en-US" sz="3200" b="1" smtClean="0">
                <a:solidFill>
                  <a:srgbClr val="FF0000"/>
                </a:solidFill>
                <a:latin typeface="Calibri" charset="0"/>
                <a:ea typeface="Calibri" charset="0"/>
                <a:cs typeface="Calibri" charset="0"/>
              </a:rPr>
              <a:t>Coherence </a:t>
            </a:r>
            <a:r>
              <a:rPr lang="en-US" sz="3200" b="1" dirty="0">
                <a:solidFill>
                  <a:srgbClr val="FF0000"/>
                </a:solidFill>
                <a:latin typeface="Calibri" charset="0"/>
                <a:ea typeface="Calibri" charset="0"/>
                <a:cs typeface="Calibri" charset="0"/>
              </a:rPr>
              <a:t>traffic within CPU die only</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974308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2" nodeType="clickEffect">
                                  <p:stCondLst>
                                    <p:cond delay="0"/>
                                  </p:stCondLst>
                                  <p:childTnLst>
                                    <p:animMotion origin="layout" path="M -2.73148E-6 -2.30453E-6 L 0.34014 -0.00566 " pathEditMode="relative" rAng="0" ptsTypes="AA">
                                      <p:cBhvr>
                                        <p:cTn id="12" dur="2000" fill="hold"/>
                                        <p:tgtEl>
                                          <p:spTgt spid="24"/>
                                        </p:tgtEl>
                                        <p:attrNameLst>
                                          <p:attrName>ppt_x</p:attrName>
                                          <p:attrName>ppt_y</p:attrName>
                                        </p:attrNameLst>
                                      </p:cBhvr>
                                      <p:rCtr x="16999" y="-283"/>
                                    </p:animMotion>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grpId="3" nodeType="clickEffect">
                                  <p:stCondLst>
                                    <p:cond delay="0"/>
                                  </p:stCondLst>
                                  <p:childTnLst>
                                    <p:animMotion origin="layout" path="M 0.34014 -0.00566 L 0.47324 -0.00566 C 0.53284 -0.00566 0.60692 0.00669 0.60692 0.01672 L 0.60692 0.03935 " pathEditMode="relative" rAng="0" ptsTypes="AAAA">
                                      <p:cBhvr>
                                        <p:cTn id="16" dur="2000" fill="hold"/>
                                        <p:tgtEl>
                                          <p:spTgt spid="24"/>
                                        </p:tgtEl>
                                        <p:attrNameLst>
                                          <p:attrName>ppt_x</p:attrName>
                                          <p:attrName>ppt_y</p:attrName>
                                        </p:attrNameLst>
                                      </p:cBhvr>
                                      <p:rCtr x="13339" y="2238"/>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0" presetClass="path" presetSubtype="0" accel="50000" decel="50000" fill="hold" grpId="1" nodeType="clickEffect">
                                  <p:stCondLst>
                                    <p:cond delay="0"/>
                                  </p:stCondLst>
                                  <p:childTnLst>
                                    <p:animMotion origin="layout" path="M -0.26577 -0.04373 L -0.1292 -0.04373 C -0.06771 -0.04373 0.0081 -0.02881 0.0081 -0.01646 L 0.0081 0.01132 " pathEditMode="relative" rAng="0" ptsTypes="AAAA">
                                      <p:cBhvr>
                                        <p:cTn id="27" dur="2000" spd="-100000" fill="hold"/>
                                        <p:tgtEl>
                                          <p:spTgt spid="25"/>
                                        </p:tgtEl>
                                        <p:attrNameLst>
                                          <p:attrName>ppt_x</p:attrName>
                                          <p:attrName>ppt_y</p:attrName>
                                        </p:attrNameLst>
                                      </p:cBhvr>
                                      <p:rCtr x="13686" y="275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3" nodeType="clickEffect">
                                  <p:stCondLst>
                                    <p:cond delay="0"/>
                                  </p:stCondLst>
                                  <p:childTnLst>
                                    <p:animMotion origin="layout" path="M -0.26577 -0.04373 L -0.60591 -0.03755 " pathEditMode="relative" rAng="0" ptsTypes="AA">
                                      <p:cBhvr>
                                        <p:cTn id="35" dur="2000" fill="hold"/>
                                        <p:tgtEl>
                                          <p:spTgt spid="25"/>
                                        </p:tgtEl>
                                        <p:attrNameLst>
                                          <p:attrName>ppt_x</p:attrName>
                                          <p:attrName>ppt_y</p:attrName>
                                        </p:attrNameLst>
                                      </p:cBhvr>
                                      <p:rCtr x="-17014" y="309"/>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2" nodeType="click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73148E-6 -2.30453E-6 L 0.34014 -0.00566 " pathEditMode="relative" rAng="0" ptsTypes="AA">
                                      <p:cBhvr>
                                        <p:cTn id="49" dur="2000" fill="hold"/>
                                        <p:tgtEl>
                                          <p:spTgt spid="26"/>
                                        </p:tgtEl>
                                        <p:attrNameLst>
                                          <p:attrName>ppt_x</p:attrName>
                                          <p:attrName>ppt_y</p:attrName>
                                        </p:attrNameLst>
                                      </p:cBhvr>
                                      <p:rCtr x="16999" y="-283"/>
                                    </p:animMotion>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2" nodeType="clickEffect">
                                  <p:stCondLst>
                                    <p:cond delay="0"/>
                                  </p:stCondLst>
                                  <p:childTnLst>
                                    <p:set>
                                      <p:cBhvr>
                                        <p:cTn id="53" dur="1" fill="hold">
                                          <p:stCondLst>
                                            <p:cond delay="0"/>
                                          </p:stCondLst>
                                        </p:cTn>
                                        <p:tgtEl>
                                          <p:spTgt spid="26"/>
                                        </p:tgtEl>
                                        <p:attrNameLst>
                                          <p:attrName>style.visibility</p:attrName>
                                        </p:attrNameLst>
                                      </p:cBhvr>
                                      <p:to>
                                        <p:strVal val="hidden"/>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3.7037E-7 -1.02881E-6 L -0.34013 0.00592 " pathEditMode="relative" rAng="0" ptsTypes="AA">
                                      <p:cBhvr>
                                        <p:cTn id="60" dur="2000" fill="hold"/>
                                        <p:tgtEl>
                                          <p:spTgt spid="27"/>
                                        </p:tgtEl>
                                        <p:attrNameLst>
                                          <p:attrName>ppt_x</p:attrName>
                                          <p:attrName>ppt_y</p:attrName>
                                        </p:attrNameLst>
                                      </p:cBhvr>
                                      <p:rCtr x="-17014" y="283"/>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5" grpId="0" animBg="1"/>
      <p:bldP spid="25" grpId="1" animBg="1"/>
      <p:bldP spid="25" grpId="2" animBg="1"/>
      <p:bldP spid="25" grpId="3" animBg="1"/>
      <p:bldP spid="26" grpId="0" animBg="1"/>
      <p:bldP spid="26" grpId="1" animBg="1"/>
      <p:bldP spid="26" grpId="2" animBg="1"/>
      <p:bldP spid="27" grpId="0" animBg="1"/>
      <p:bldP spid="27" grpId="1" animBg="1"/>
      <p:bldP spid="29" grpId="0" animBg="1"/>
      <p:bldP spid="2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408" y="1214749"/>
            <a:ext cx="6481984" cy="4945879"/>
          </a:xfrm>
          <a:prstGeom prst="rect">
            <a:avLst/>
          </a:prstGeom>
        </p:spPr>
      </p:pic>
      <p:sp>
        <p:nvSpPr>
          <p:cNvPr id="8" name="TextBox 7"/>
          <p:cNvSpPr txBox="1"/>
          <p:nvPr/>
        </p:nvSpPr>
        <p:spPr>
          <a:xfrm>
            <a:off x="8358145" y="2148228"/>
            <a:ext cx="724377" cy="369332"/>
          </a:xfrm>
          <a:prstGeom prst="rect">
            <a:avLst/>
          </a:prstGeom>
          <a:solidFill>
            <a:schemeClr val="bg1"/>
          </a:solidFill>
          <a:ln>
            <a:solidFill>
              <a:srgbClr val="FF0000"/>
            </a:solidFill>
          </a:ln>
        </p:spPr>
        <p:txBody>
          <a:bodyPr wrap="square" rtlCol="0">
            <a:spAutoFit/>
          </a:bodyPr>
          <a:lstStyle/>
          <a:p>
            <a:pPr defTabSz="914400" fontAlgn="auto">
              <a:spcBef>
                <a:spcPts val="0"/>
              </a:spcBef>
              <a:spcAft>
                <a:spcPts val="0"/>
              </a:spcAft>
              <a:defRPr/>
            </a:pPr>
            <a:r>
              <a:rPr lang="en-US" b="1" kern="0" dirty="0" smtClean="0">
                <a:solidFill>
                  <a:srgbClr val="FF0000"/>
                </a:solidFill>
              </a:rPr>
              <a:t>10</a:t>
            </a:r>
            <a:r>
              <a:rPr lang="en-US" b="1" kern="0" dirty="0">
                <a:solidFill>
                  <a:srgbClr val="FF0000"/>
                </a:solidFill>
              </a:rPr>
              <a:t>%</a:t>
            </a:r>
          </a:p>
        </p:txBody>
      </p:sp>
      <p:cxnSp>
        <p:nvCxnSpPr>
          <p:cNvPr id="9" name="Straight Arrow Connector 8"/>
          <p:cNvCxnSpPr/>
          <p:nvPr/>
        </p:nvCxnSpPr>
        <p:spPr>
          <a:xfrm>
            <a:off x="8522592" y="2531296"/>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a:t>CPU-side Client Cache</a:t>
            </a:r>
            <a:r>
              <a:rPr lang="en-US" dirty="0" smtClean="0"/>
              <a:t>: Performance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61271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smtClean="0"/>
              <a:t>PhD research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8</a:t>
            </a:fld>
            <a:endParaRPr lang="en-US" dirty="0"/>
          </a:p>
        </p:txBody>
      </p:sp>
      <p:sp>
        <p:nvSpPr>
          <p:cNvPr id="7" name="Rounded Rectangle 6"/>
          <p:cNvSpPr/>
          <p:nvPr/>
        </p:nvSpPr>
        <p:spPr bwMode="auto">
          <a:xfrm>
            <a:off x="186880" y="2916351"/>
            <a:ext cx="10598542" cy="772871"/>
          </a:xfrm>
          <a:prstGeom prst="roundRect">
            <a:avLst/>
          </a:prstGeom>
          <a:solidFill>
            <a:srgbClr val="FFF3A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2. Simplify</a:t>
            </a:r>
            <a:r>
              <a:rPr kumimoji="0" lang="en-US" sz="2600" b="1" i="0" u="none" strike="noStrike" cap="none" normalizeH="0" dirty="0" smtClean="0">
                <a:ln>
                  <a:noFill/>
                </a:ln>
                <a:solidFill>
                  <a:schemeClr val="tx1"/>
                </a:solidFill>
                <a:effectLst/>
                <a:latin typeface="Calibri" charset="0"/>
                <a:ea typeface="Calibri" charset="0"/>
                <a:cs typeface="Calibri" charset="0"/>
              </a:rPr>
              <a:t> CPU-GPU cache coherence implementation </a:t>
            </a:r>
            <a:r>
              <a:rPr lang="en-US" sz="2600" b="1" dirty="0" smtClean="0">
                <a:latin typeface="Calibri" charset="0"/>
                <a:ea typeface="Calibri" charset="0"/>
                <a:cs typeface="Calibri" charset="0"/>
              </a:rPr>
              <a:t>for </a:t>
            </a:r>
            <a:r>
              <a:rPr kumimoji="0" lang="en-US" sz="2600" b="1" i="0" u="none" strike="noStrike" cap="none" normalizeH="0" dirty="0" smtClean="0">
                <a:ln>
                  <a:noFill/>
                </a:ln>
                <a:solidFill>
                  <a:schemeClr val="tx1"/>
                </a:solidFill>
                <a:effectLst/>
                <a:latin typeface="Calibri" charset="0"/>
                <a:ea typeface="Calibri" charset="0"/>
                <a:cs typeface="Calibri" charset="0"/>
              </a:rPr>
              <a:t>programmability</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ounded Rectangle 7"/>
          <p:cNvSpPr/>
          <p:nvPr/>
        </p:nvSpPr>
        <p:spPr bwMode="auto">
          <a:xfrm>
            <a:off x="186880" y="4475206"/>
            <a:ext cx="10598542" cy="772871"/>
          </a:xfrm>
          <a:prstGeom prst="roundRect">
            <a:avLst/>
          </a:prstGeom>
          <a:solidFill>
            <a:srgbClr val="96BDE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3. Reduce</a:t>
            </a:r>
            <a:r>
              <a:rPr kumimoji="0" lang="en-US" sz="2600" b="1" i="0" u="none" strike="noStrike" cap="none" normalizeH="0" dirty="0" smtClean="0">
                <a:ln>
                  <a:noFill/>
                </a:ln>
                <a:solidFill>
                  <a:schemeClr val="tx1"/>
                </a:solidFill>
                <a:effectLst/>
                <a:latin typeface="Calibri" charset="0"/>
                <a:ea typeface="Calibri" charset="0"/>
                <a:cs typeface="Calibri" charset="0"/>
              </a:rPr>
              <a:t> memory cost in data-centers, while satisfying perf. targets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9" name="Rounded Rectangle 8"/>
          <p:cNvSpPr/>
          <p:nvPr/>
        </p:nvSpPr>
        <p:spPr bwMode="auto">
          <a:xfrm>
            <a:off x="187377" y="1123816"/>
            <a:ext cx="10598046" cy="782270"/>
          </a:xfrm>
          <a:prstGeom prst="roundRect">
            <a:avLst/>
          </a:prstGeom>
          <a:solidFill>
            <a:srgbClr val="FFA58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dirty="0" smtClean="0">
                <a:ln>
                  <a:noFill/>
                </a:ln>
                <a:solidFill>
                  <a:schemeClr val="tx1"/>
                </a:solidFill>
                <a:effectLst/>
                <a:latin typeface="Calibri" charset="0"/>
                <a:ea typeface="Calibri" charset="0"/>
                <a:cs typeface="Calibri" charset="0"/>
              </a:rPr>
              <a:t>1. Maximize memory bandwidth for bandwidth-hungr</a:t>
            </a:r>
            <a:r>
              <a:rPr lang="en-US" sz="2600" b="1" dirty="0" smtClean="0">
                <a:latin typeface="Calibri" charset="0"/>
                <a:ea typeface="Calibri" charset="0"/>
                <a:cs typeface="Calibri" charset="0"/>
              </a:rPr>
              <a:t>y GPU applications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TextBox 9"/>
          <p:cNvSpPr txBox="1"/>
          <p:nvPr/>
        </p:nvSpPr>
        <p:spPr>
          <a:xfrm>
            <a:off x="186879" y="1906086"/>
            <a:ext cx="10530589" cy="646331"/>
          </a:xfrm>
          <a:prstGeom prst="rect">
            <a:avLst/>
          </a:prstGeom>
          <a:noFill/>
        </p:spPr>
        <p:txBody>
          <a:bodyPr wrap="square" rtlCol="0">
            <a:spAutoFit/>
          </a:bodyPr>
          <a:lstStyle/>
          <a:p>
            <a:pPr algn="ctr"/>
            <a:r>
              <a:rPr lang="en-US" i="1" dirty="0" smtClean="0">
                <a:latin typeface="Calibri" charset="0"/>
                <a:ea typeface="Calibri" charset="0"/>
                <a:cs typeface="Calibri" charset="0"/>
              </a:rPr>
              <a:t>“Page Placement Strategies for GPUs within Heterogeneous Memory Systems”</a:t>
            </a:r>
            <a:r>
              <a:rPr lang="en-US" dirty="0" smtClean="0">
                <a:latin typeface="Calibri" charset="0"/>
                <a:ea typeface="Calibri" charset="0"/>
                <a:cs typeface="Calibri" charset="0"/>
              </a:rPr>
              <a:t>, ASPLOS </a:t>
            </a:r>
            <a:r>
              <a:rPr lang="fr-FR" dirty="0" smtClean="0">
                <a:latin typeface="Calibri" charset="0"/>
                <a:ea typeface="Calibri" charset="0"/>
                <a:cs typeface="Calibri" charset="0"/>
              </a:rPr>
              <a:t>’</a:t>
            </a:r>
            <a:r>
              <a:rPr lang="en-US" dirty="0" smtClean="0">
                <a:latin typeface="Calibri" charset="0"/>
                <a:ea typeface="Calibri" charset="0"/>
                <a:cs typeface="Calibri" charset="0"/>
              </a:rPr>
              <a:t>15</a:t>
            </a:r>
          </a:p>
          <a:p>
            <a:pPr algn="ctr"/>
            <a:r>
              <a:rPr lang="en-US" i="1" dirty="0" smtClean="0">
                <a:latin typeface="Calibri" charset="0"/>
                <a:ea typeface="Calibri" charset="0"/>
                <a:cs typeface="Calibri" charset="0"/>
              </a:rPr>
              <a:t>“Unlocking Bandwidth for GPUs in CC-NUMA systems”</a:t>
            </a:r>
            <a:r>
              <a:rPr lang="en-US" dirty="0" smtClean="0">
                <a:latin typeface="Calibri" charset="0"/>
                <a:ea typeface="Calibri" charset="0"/>
                <a:cs typeface="Calibri" charset="0"/>
              </a:rPr>
              <a:t>, HPCA ‘15</a:t>
            </a:r>
            <a:endParaRPr lang="en-US" dirty="0">
              <a:latin typeface="Calibri" charset="0"/>
              <a:ea typeface="Calibri" charset="0"/>
              <a:cs typeface="Calibri" charset="0"/>
            </a:endParaRPr>
          </a:p>
        </p:txBody>
      </p:sp>
      <p:sp>
        <p:nvSpPr>
          <p:cNvPr id="11" name="TextBox 10"/>
          <p:cNvSpPr txBox="1"/>
          <p:nvPr/>
        </p:nvSpPr>
        <p:spPr>
          <a:xfrm>
            <a:off x="186879" y="3683824"/>
            <a:ext cx="10530589" cy="369332"/>
          </a:xfrm>
          <a:prstGeom prst="rect">
            <a:avLst/>
          </a:prstGeom>
          <a:noFill/>
        </p:spPr>
        <p:txBody>
          <a:bodyPr wrap="square" rtlCol="0">
            <a:spAutoFit/>
          </a:bodyPr>
          <a:lstStyle/>
          <a:p>
            <a:pPr algn="ctr"/>
            <a:r>
              <a:rPr lang="en-US" dirty="0" smtClean="0">
                <a:latin typeface="Calibri" charset="0"/>
                <a:ea typeface="Calibri" charset="0"/>
                <a:cs typeface="Calibri" charset="0"/>
              </a:rPr>
              <a:t>“</a:t>
            </a:r>
            <a:r>
              <a:rPr lang="en-US" i="1" dirty="0" smtClean="0">
                <a:latin typeface="Calibri" charset="0"/>
                <a:ea typeface="Calibri" charset="0"/>
                <a:cs typeface="Calibri" charset="0"/>
              </a:rPr>
              <a:t>Selective GPU Caches to Eliminate CPU-GPU HW Cache Coherence”</a:t>
            </a:r>
            <a:r>
              <a:rPr lang="en-US" dirty="0" smtClean="0">
                <a:latin typeface="Calibri" charset="0"/>
                <a:ea typeface="Calibri" charset="0"/>
                <a:cs typeface="Calibri" charset="0"/>
              </a:rPr>
              <a:t>, HPCA </a:t>
            </a:r>
            <a:r>
              <a:rPr lang="fr-FR" dirty="0" smtClean="0">
                <a:latin typeface="Calibri" charset="0"/>
                <a:ea typeface="Calibri" charset="0"/>
                <a:cs typeface="Calibri" charset="0"/>
              </a:rPr>
              <a:t>’</a:t>
            </a:r>
            <a:r>
              <a:rPr lang="en-US" dirty="0" smtClean="0">
                <a:latin typeface="Calibri" charset="0"/>
                <a:ea typeface="Calibri" charset="0"/>
                <a:cs typeface="Calibri" charset="0"/>
              </a:rPr>
              <a:t>16</a:t>
            </a:r>
          </a:p>
        </p:txBody>
      </p:sp>
      <p:sp>
        <p:nvSpPr>
          <p:cNvPr id="14" name="TextBox 13"/>
          <p:cNvSpPr txBox="1"/>
          <p:nvPr/>
        </p:nvSpPr>
        <p:spPr>
          <a:xfrm>
            <a:off x="186879" y="5248077"/>
            <a:ext cx="10530589" cy="369332"/>
          </a:xfrm>
          <a:prstGeom prst="rect">
            <a:avLst/>
          </a:prstGeom>
          <a:noFill/>
        </p:spPr>
        <p:txBody>
          <a:bodyPr wrap="square" rtlCol="0">
            <a:spAutoFit/>
          </a:bodyPr>
          <a:lstStyle/>
          <a:p>
            <a:pPr algn="ctr"/>
            <a:r>
              <a:rPr lang="en-US" i="1" dirty="0" smtClean="0">
                <a:latin typeface="Calibri" charset="0"/>
                <a:ea typeface="Calibri" charset="0"/>
                <a:cs typeface="Calibri" charset="0"/>
              </a:rPr>
              <a:t>“Thermostat: Application-transparent Page Management for Two-Tiered Main Memory”</a:t>
            </a:r>
            <a:r>
              <a:rPr lang="en-US" dirty="0" smtClean="0">
                <a:latin typeface="Calibri" charset="0"/>
                <a:ea typeface="Calibri" charset="0"/>
                <a:cs typeface="Calibri" charset="0"/>
              </a:rPr>
              <a:t>, ASPLOS ‘17</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46537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7111" y="3316196"/>
            <a:ext cx="4196077"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4306412" y="2629647"/>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72737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353048" y="3126639"/>
            <a:ext cx="324545" cy="2525771"/>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Data over-fetch across CPU-GPU interconnect</a:t>
            </a:r>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7586" y="3108330"/>
            <a:ext cx="324545" cy="253735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258940" y="5550052"/>
            <a:ext cx="8783168" cy="1077218"/>
          </a:xfrm>
          <a:prstGeom prst="rect">
            <a:avLst/>
          </a:prstGeom>
          <a:noFill/>
          <a:ln>
            <a:noFill/>
          </a:ln>
        </p:spPr>
        <p:txBody>
          <a:bodyPr wrap="square" rtlCol="0">
            <a:spAutoFit/>
          </a:bodyPr>
          <a:lstStyle/>
          <a:p>
            <a:pPr algn="ctr"/>
            <a:r>
              <a:rPr lang="en-US" sz="3200" b="1" dirty="0">
                <a:solidFill>
                  <a:srgbClr val="FF0000"/>
                </a:solidFill>
                <a:latin typeface="Calibri" charset="0"/>
                <a:ea typeface="Calibri" charset="0"/>
                <a:cs typeface="Calibri" charset="0"/>
              </a:rPr>
              <a:t>40% of data is </a:t>
            </a:r>
            <a:r>
              <a:rPr lang="en-US" sz="3200" b="1">
                <a:solidFill>
                  <a:srgbClr val="FF0000"/>
                </a:solidFill>
                <a:latin typeface="Calibri" charset="0"/>
                <a:ea typeface="Calibri" charset="0"/>
                <a:cs typeface="Calibri" charset="0"/>
              </a:rPr>
              <a:t>discarded </a:t>
            </a:r>
            <a:r>
              <a:rPr lang="en-US" sz="3200" b="1" smtClean="0">
                <a:solidFill>
                  <a:srgbClr val="FF0000"/>
                </a:solidFill>
                <a:latin typeface="Calibri" charset="0"/>
                <a:ea typeface="Calibri" charset="0"/>
                <a:cs typeface="Calibri" charset="0"/>
              </a:rPr>
              <a:t>without being </a:t>
            </a:r>
            <a:r>
              <a:rPr lang="en-US" sz="3200" b="1" dirty="0">
                <a:solidFill>
                  <a:srgbClr val="FF0000"/>
                </a:solidFill>
                <a:latin typeface="Calibri" charset="0"/>
                <a:ea typeface="Calibri" charset="0"/>
                <a:cs typeface="Calibri" charset="0"/>
              </a:rPr>
              <a:t>consumed</a:t>
            </a:r>
          </a:p>
          <a:p>
            <a:pPr algn="ctr"/>
            <a:endParaRPr lang="en-US" sz="3200" b="1" dirty="0">
              <a:solidFill>
                <a:srgbClr val="FF0000"/>
              </a:solidFill>
              <a:latin typeface="Calibri" charset="0"/>
              <a:ea typeface="Calibri" charset="0"/>
              <a:cs typeface="Calibri" charset="0"/>
            </a:endParaRP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9125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par>
                          <p:cTn id="12" fill="hold">
                            <p:stCondLst>
                              <p:cond delay="500"/>
                            </p:stCondLst>
                            <p:childTnLst>
                              <p:par>
                                <p:cTn id="13" presetID="42" presetClass="path" presetSubtype="0" accel="50000" decel="50000" fill="hold" grpId="1" nodeType="afterEffect">
                                  <p:stCondLst>
                                    <p:cond delay="0"/>
                                  </p:stCondLst>
                                  <p:childTnLst>
                                    <p:animMotion origin="layout" path="M -1.62037E-6 6.58436E-7 L 0.31236 -0.00592 " pathEditMode="relative" rAng="0" ptsTypes="AA">
                                      <p:cBhvr>
                                        <p:cTn id="14" dur="2000" fill="hold"/>
                                        <p:tgtEl>
                                          <p:spTgt spid="5"/>
                                        </p:tgtEl>
                                        <p:attrNameLst>
                                          <p:attrName>ppt_x</p:attrName>
                                          <p:attrName>ppt_y</p:attrName>
                                        </p:attrNameLst>
                                      </p:cBhvr>
                                      <p:rCtr x="15611" y="-309"/>
                                    </p:animMotion>
                                  </p:childTnLst>
                                </p:cTn>
                              </p:par>
                            </p:childTnLst>
                          </p:cTn>
                        </p:par>
                        <p:par>
                          <p:cTn id="15" fill="hold">
                            <p:stCondLst>
                              <p:cond delay="2500"/>
                            </p:stCondLst>
                            <p:childTnLst>
                              <p:par>
                                <p:cTn id="16" presetID="1" presetClass="exit" presetSubtype="0" fill="hold" grpId="2" nodeType="after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par>
                          <p:cTn id="36" fill="hold">
                            <p:stCondLst>
                              <p:cond delay="2500"/>
                            </p:stCondLst>
                            <p:childTnLst>
                              <p:par>
                                <p:cTn id="37" presetID="1" presetClass="exit" presetSubtype="0" fill="hold" grpId="1" nodeType="after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5"/>
                                        </p:tgtEl>
                                        <p:attrNameLst>
                                          <p:attrName>style.visibility</p:attrName>
                                        </p:attrNameLst>
                                      </p:cBhvr>
                                      <p:to>
                                        <p:strVal val="hidden"/>
                                      </p:to>
                                    </p:set>
                                  </p:childTnLst>
                                </p:cTn>
                              </p:par>
                            </p:childTnLst>
                          </p:cTn>
                        </p:par>
                        <p:par>
                          <p:cTn id="53" fill="hold">
                            <p:stCondLst>
                              <p:cond delay="2500"/>
                            </p:stCondLst>
                            <p:childTnLst>
                              <p:par>
                                <p:cTn id="54" presetID="1"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childTnLst>
                                </p:cTn>
                              </p:par>
                            </p:childTnLst>
                          </p:cTn>
                        </p:par>
                        <p:par>
                          <p:cTn id="56" fill="hold">
                            <p:stCondLst>
                              <p:cond delay="2500"/>
                            </p:stCondLst>
                            <p:childTnLst>
                              <p:par>
                                <p:cTn id="57" presetID="42" presetClass="path" presetSubtype="0" accel="50000" decel="50000" fill="hold" grpId="2" nodeType="afterEffect">
                                  <p:stCondLst>
                                    <p:cond delay="0"/>
                                  </p:stCondLst>
                                  <p:childTnLst>
                                    <p:animMotion origin="layout" path="M 1.06481E-6 -4.93827E-6 L 0.25897 0.01106 " pathEditMode="relative" rAng="0" ptsTypes="AA">
                                      <p:cBhvr>
                                        <p:cTn id="58" dur="2000" fill="hold"/>
                                        <p:tgtEl>
                                          <p:spTgt spid="47"/>
                                        </p:tgtEl>
                                        <p:attrNameLst>
                                          <p:attrName>ppt_x</p:attrName>
                                          <p:attrName>ppt_y</p:attrName>
                                        </p:attrNameLst>
                                      </p:cBhvr>
                                      <p:rCtr x="12948" y="540"/>
                                    </p:animMotion>
                                  </p:childTnLst>
                                </p:cTn>
                              </p:par>
                            </p:childTnLst>
                          </p:cTn>
                        </p:par>
                        <p:par>
                          <p:cTn id="59" fill="hold">
                            <p:stCondLst>
                              <p:cond delay="4500"/>
                            </p:stCondLst>
                            <p:childTnLst>
                              <p:par>
                                <p:cTn id="60" presetID="2" presetClass="entr" presetSubtype="4"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1"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par>
                          <p:cTn id="67" fill="hold">
                            <p:stCondLst>
                              <p:cond delay="5000"/>
                            </p:stCondLst>
                            <p:childTnLst>
                              <p:par>
                                <p:cTn id="68" presetID="1" presetClass="exit" presetSubtype="0" fill="hold" grpId="1" nodeType="afterEffect">
                                  <p:stCondLst>
                                    <p:cond delay="0"/>
                                  </p:stCondLst>
                                  <p:childTnLst>
                                    <p:set>
                                      <p:cBhvr>
                                        <p:cTn id="69" dur="1" fill="hold">
                                          <p:stCondLst>
                                            <p:cond delay="0"/>
                                          </p:stCondLst>
                                        </p:cTn>
                                        <p:tgtEl>
                                          <p:spTgt spid="24"/>
                                        </p:tgtEl>
                                        <p:attrNameLst>
                                          <p:attrName>style.visibility</p:attrName>
                                        </p:attrNameLst>
                                      </p:cBhvr>
                                      <p:to>
                                        <p:strVal val="hidden"/>
                                      </p:to>
                                    </p:set>
                                  </p:childTnLst>
                                </p:cTn>
                              </p:par>
                            </p:childTnLst>
                          </p:cTn>
                        </p:par>
                        <p:par>
                          <p:cTn id="70" fill="hold">
                            <p:stCondLst>
                              <p:cond delay="5000"/>
                            </p:stCondLst>
                            <p:childTnLst>
                              <p:par>
                                <p:cTn id="71" presetID="2" presetClass="entr" presetSubtype="4"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1" presetClass="entr" presetSubtype="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childTnLst>
                          </p:cTn>
                        </p:par>
                        <p:par>
                          <p:cTn id="78" fill="hold">
                            <p:stCondLst>
                              <p:cond delay="5500"/>
                            </p:stCondLst>
                            <p:childTnLst>
                              <p:par>
                                <p:cTn id="79" presetID="1" presetClass="exit" presetSubtype="0" fill="hold" grpId="1" nodeType="afterEffect">
                                  <p:stCondLst>
                                    <p:cond delay="0"/>
                                  </p:stCondLst>
                                  <p:childTnLst>
                                    <p:set>
                                      <p:cBhvr>
                                        <p:cTn id="80" dur="1" fill="hold">
                                          <p:stCondLst>
                                            <p:cond delay="0"/>
                                          </p:stCondLst>
                                        </p:cTn>
                                        <p:tgtEl>
                                          <p:spTgt spid="26"/>
                                        </p:tgtEl>
                                        <p:attrNameLst>
                                          <p:attrName>style.visibility</p:attrName>
                                        </p:attrNameLst>
                                      </p:cBhvr>
                                      <p:to>
                                        <p:strVal val="hidden"/>
                                      </p:to>
                                    </p:set>
                                  </p:childTnLst>
                                </p:cTn>
                              </p:par>
                            </p:childTnLst>
                          </p:cTn>
                        </p:par>
                        <p:par>
                          <p:cTn id="81" fill="hold">
                            <p:stCondLst>
                              <p:cond delay="5500"/>
                            </p:stCondLst>
                            <p:childTnLst>
                              <p:par>
                                <p:cTn id="82" presetID="1" presetClass="exit" presetSubtype="0" fill="hold" grpId="1" nodeType="afterEffect">
                                  <p:stCondLst>
                                    <p:cond delay="0"/>
                                  </p:stCondLst>
                                  <p:childTnLst>
                                    <p:set>
                                      <p:cBhvr>
                                        <p:cTn id="83" dur="1" fill="hold">
                                          <p:stCondLst>
                                            <p:cond delay="0"/>
                                          </p:stCondLst>
                                        </p:cTn>
                                        <p:tgtEl>
                                          <p:spTgt spid="47"/>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childTnLst>
                                </p:cTn>
                              </p:par>
                            </p:childTnLst>
                          </p:cTn>
                        </p:par>
                        <p:par>
                          <p:cTn id="86" fill="hold">
                            <p:stCondLst>
                              <p:cond delay="5500"/>
                            </p:stCondLst>
                            <p:childTnLst>
                              <p:par>
                                <p:cTn id="87" presetID="0" presetClass="path" presetSubtype="0" accel="50000" decel="50000" fill="hold" grpId="1" nodeType="afterEffect">
                                  <p:stCondLst>
                                    <p:cond delay="0"/>
                                  </p:stCondLst>
                                  <p:childTnLst>
                                    <p:animMotion origin="layout" path="M 2.5E-6 -2.55144E-6 L -0.49479 0.00155 " pathEditMode="relative" rAng="0" ptsTypes="AA">
                                      <p:cBhvr>
                                        <p:cTn id="88" dur="2000" fill="hold"/>
                                        <p:tgtEl>
                                          <p:spTgt spid="28"/>
                                        </p:tgtEl>
                                        <p:attrNameLst>
                                          <p:attrName>ppt_x</p:attrName>
                                          <p:attrName>ppt_y</p:attrName>
                                        </p:attrNameLst>
                                      </p:cBhvr>
                                      <p:rCtr x="-24740" y="77"/>
                                    </p:animMotion>
                                  </p:childTnLst>
                                </p:cTn>
                              </p:par>
                            </p:childTnLst>
                          </p:cTn>
                        </p:par>
                        <p:par>
                          <p:cTn id="89" fill="hold">
                            <p:stCondLst>
                              <p:cond delay="7500"/>
                            </p:stCondLst>
                            <p:childTnLst>
                              <p:par>
                                <p:cTn id="90" presetID="1" presetClass="exit" presetSubtype="0" fill="hold" grpId="2" nodeType="afterEffect">
                                  <p:stCondLst>
                                    <p:cond delay="0"/>
                                  </p:stCondLst>
                                  <p:childTnLst>
                                    <p:set>
                                      <p:cBhvr>
                                        <p:cTn id="91" dur="1" fill="hold">
                                          <p:stCondLst>
                                            <p:cond delay="0"/>
                                          </p:stCondLst>
                                        </p:cTn>
                                        <p:tgtEl>
                                          <p:spTgt spid="28"/>
                                        </p:tgtEl>
                                        <p:attrNameLst>
                                          <p:attrName>style.visibility</p:attrName>
                                        </p:attrNameLst>
                                      </p:cBhvr>
                                      <p:to>
                                        <p:strVal val="hidden"/>
                                      </p:to>
                                    </p:set>
                                  </p:childTnLst>
                                </p:cTn>
                              </p:par>
                            </p:childTnLst>
                          </p:cTn>
                        </p:par>
                        <p:par>
                          <p:cTn id="92" fill="hold">
                            <p:stCondLst>
                              <p:cond delay="7500"/>
                            </p:stCondLst>
                            <p:childTnLst>
                              <p:par>
                                <p:cTn id="93" presetID="1" presetClass="entr" presetSubtype="0"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par>
                                <p:cTn id="95" presetID="1" presetClass="entr" presetSubtype="0" fill="hold" grpId="0" nodeType="withEffect">
                                  <p:stCondLst>
                                    <p:cond delay="0"/>
                                  </p:stCondLst>
                                  <p:iterate type="lt">
                                    <p:tmAbs val="0"/>
                                  </p:iterate>
                                  <p:childTnLst>
                                    <p:set>
                                      <p:cBhvr>
                                        <p:cTn id="96" dur="1" fill="hold">
                                          <p:stCondLst>
                                            <p:cond delay="0"/>
                                          </p:stCondLst>
                                        </p:cTn>
                                        <p:tgtEl>
                                          <p:spTgt spid="3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iterate type="lt">
                                    <p:tmAbs val="0"/>
                                  </p:iterate>
                                  <p:childTnLst>
                                    <p:set>
                                      <p:cBhvr>
                                        <p:cTn id="102" dur="1" fill="hold">
                                          <p:stCondLst>
                                            <p:cond delay="0"/>
                                          </p:stCondLst>
                                        </p:cTn>
                                        <p:tgtEl>
                                          <p:spTgt spid="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par>
                                <p:cTn id="105" presetID="1" presetClass="entr" presetSubtype="0" fill="hold" grpId="0" nodeType="withEffect">
                                  <p:stCondLst>
                                    <p:cond delay="0"/>
                                  </p:stCondLst>
                                  <p:iterate type="lt">
                                    <p:tmAbs val="0"/>
                                  </p:iterate>
                                  <p:childTnLst>
                                    <p:set>
                                      <p:cBhvr>
                                        <p:cTn id="106" dur="1" fill="hold">
                                          <p:stCondLst>
                                            <p:cond delay="0"/>
                                          </p:stCondLst>
                                        </p:cTn>
                                        <p:tgtEl>
                                          <p:spTgt spid="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childTnLst>
                                </p:cTn>
                              </p:par>
                            </p:childTnLst>
                          </p:cTn>
                        </p:par>
                        <p:par>
                          <p:cTn id="109" fill="hold">
                            <p:stCondLst>
                              <p:cond delay="7500"/>
                            </p:stCondLst>
                            <p:childTnLst>
                              <p:par>
                                <p:cTn id="110" presetID="16" presetClass="emph" presetSubtype="0" fill="hold" grpId="2" nodeType="afterEffect">
                                  <p:stCondLst>
                                    <p:cond delay="0"/>
                                  </p:stCondLst>
                                  <p:iterate type="lt">
                                    <p:tmPct val="4000"/>
                                  </p:iterate>
                                  <p:childTnLst>
                                    <p:set>
                                      <p:cBhvr override="childStyle">
                                        <p:cTn id="111" dur="500" fill="hold"/>
                                        <p:tgtEl>
                                          <p:spTgt spid="30"/>
                                        </p:tgtEl>
                                        <p:attrNameLst>
                                          <p:attrName>style.color</p:attrName>
                                        </p:attrNameLst>
                                      </p:cBhvr>
                                      <p:to>
                                        <p:clrVal>
                                          <a:schemeClr val="accent2"/>
                                        </p:clrVal>
                                      </p:to>
                                    </p:set>
                                    <p:set>
                                      <p:cBhvr>
                                        <p:cTn id="112" dur="500" fill="hold"/>
                                        <p:tgtEl>
                                          <p:spTgt spid="30"/>
                                        </p:tgtEl>
                                        <p:attrNameLst>
                                          <p:attrName>fillcolor</p:attrName>
                                        </p:attrNameLst>
                                      </p:cBhvr>
                                      <p:to>
                                        <p:clrVal>
                                          <a:schemeClr val="accent2"/>
                                        </p:clrVal>
                                      </p:to>
                                    </p:set>
                                    <p:set>
                                      <p:cBhvr>
                                        <p:cTn id="113" dur="500" fill="hold"/>
                                        <p:tgtEl>
                                          <p:spTgt spid="30"/>
                                        </p:tgtEl>
                                        <p:attrNameLst>
                                          <p:attrName>fill.type</p:attrName>
                                        </p:attrNameLst>
                                      </p:cBhvr>
                                      <p:to>
                                        <p:strVal val="solid"/>
                                      </p:to>
                                    </p:set>
                                  </p:childTnLst>
                                </p:cTn>
                              </p:par>
                              <p:par>
                                <p:cTn id="114" presetID="16" presetClass="emph" presetSubtype="0" fill="hold" grpId="2" nodeType="withEffect">
                                  <p:stCondLst>
                                    <p:cond delay="0"/>
                                  </p:stCondLst>
                                  <p:iterate type="lt">
                                    <p:tmPct val="4000"/>
                                  </p:iterate>
                                  <p:childTnLst>
                                    <p:set>
                                      <p:cBhvr override="childStyle">
                                        <p:cTn id="115" dur="500" fill="hold"/>
                                        <p:tgtEl>
                                          <p:spTgt spid="35"/>
                                        </p:tgtEl>
                                        <p:attrNameLst>
                                          <p:attrName>style.color</p:attrName>
                                        </p:attrNameLst>
                                      </p:cBhvr>
                                      <p:to>
                                        <p:clrVal>
                                          <a:schemeClr val="accent2"/>
                                        </p:clrVal>
                                      </p:to>
                                    </p:set>
                                    <p:set>
                                      <p:cBhvr>
                                        <p:cTn id="116" dur="500" fill="hold"/>
                                        <p:tgtEl>
                                          <p:spTgt spid="35"/>
                                        </p:tgtEl>
                                        <p:attrNameLst>
                                          <p:attrName>fillcolor</p:attrName>
                                        </p:attrNameLst>
                                      </p:cBhvr>
                                      <p:to>
                                        <p:clrVal>
                                          <a:schemeClr val="accent2"/>
                                        </p:clrVal>
                                      </p:to>
                                    </p:set>
                                    <p:set>
                                      <p:cBhvr>
                                        <p:cTn id="117" dur="500" fill="hold"/>
                                        <p:tgtEl>
                                          <p:spTgt spid="35"/>
                                        </p:tgtEl>
                                        <p:attrNameLst>
                                          <p:attrName>fill.type</p:attrName>
                                        </p:attrNameLst>
                                      </p:cBhvr>
                                      <p:to>
                                        <p:strVal val="solid"/>
                                      </p:to>
                                    </p:set>
                                  </p:childTnLst>
                                </p:cTn>
                              </p:par>
                              <p:par>
                                <p:cTn id="118" presetID="16" presetClass="emph" presetSubtype="0" fill="hold" grpId="2" nodeType="withEffect">
                                  <p:stCondLst>
                                    <p:cond delay="0"/>
                                  </p:stCondLst>
                                  <p:iterate type="lt">
                                    <p:tmPct val="4000"/>
                                  </p:iterate>
                                  <p:childTnLst>
                                    <p:set>
                                      <p:cBhvr override="childStyle">
                                        <p:cTn id="119" dur="500" fill="hold"/>
                                        <p:tgtEl>
                                          <p:spTgt spid="37"/>
                                        </p:tgtEl>
                                        <p:attrNameLst>
                                          <p:attrName>style.color</p:attrName>
                                        </p:attrNameLst>
                                      </p:cBhvr>
                                      <p:to>
                                        <p:clrVal>
                                          <a:schemeClr val="accent2"/>
                                        </p:clrVal>
                                      </p:to>
                                    </p:set>
                                    <p:set>
                                      <p:cBhvr>
                                        <p:cTn id="120" dur="500" fill="hold"/>
                                        <p:tgtEl>
                                          <p:spTgt spid="37"/>
                                        </p:tgtEl>
                                        <p:attrNameLst>
                                          <p:attrName>fillcolor</p:attrName>
                                        </p:attrNameLst>
                                      </p:cBhvr>
                                      <p:to>
                                        <p:clrVal>
                                          <a:schemeClr val="accent2"/>
                                        </p:clrVal>
                                      </p:to>
                                    </p:set>
                                    <p:set>
                                      <p:cBhvr>
                                        <p:cTn id="121" dur="500" fill="hold"/>
                                        <p:tgtEl>
                                          <p:spTgt spid="37"/>
                                        </p:tgtEl>
                                        <p:attrNameLst>
                                          <p:attrName>fill.type</p:attrName>
                                        </p:attrNameLst>
                                      </p:cBhvr>
                                      <p:to>
                                        <p:strVal val="solid"/>
                                      </p:to>
                                    </p:set>
                                  </p:childTnLst>
                                </p:cTn>
                              </p:par>
                            </p:childTnLst>
                          </p:cTn>
                        </p:par>
                        <p:par>
                          <p:cTn id="122" fill="hold">
                            <p:stCondLst>
                              <p:cond delay="8120"/>
                            </p:stCondLst>
                            <p:childTnLst>
                              <p:par>
                                <p:cTn id="123" presetID="2" presetClass="exit" presetSubtype="4" fill="hold" grpId="1" nodeType="afterEffect">
                                  <p:stCondLst>
                                    <p:cond delay="0"/>
                                  </p:stCondLst>
                                  <p:childTnLst>
                                    <p:anim calcmode="lin" valueType="num">
                                      <p:cBhvr additive="base">
                                        <p:cTn id="124" dur="500"/>
                                        <p:tgtEl>
                                          <p:spTgt spid="31"/>
                                        </p:tgtEl>
                                        <p:attrNameLst>
                                          <p:attrName>ppt_x</p:attrName>
                                        </p:attrNameLst>
                                      </p:cBhvr>
                                      <p:tavLst>
                                        <p:tav tm="0">
                                          <p:val>
                                            <p:strVal val="ppt_x"/>
                                          </p:val>
                                        </p:tav>
                                        <p:tav tm="100000">
                                          <p:val>
                                            <p:strVal val="ppt_x"/>
                                          </p:val>
                                        </p:tav>
                                      </p:tavLst>
                                    </p:anim>
                                    <p:anim calcmode="lin" valueType="num">
                                      <p:cBhvr additive="base">
                                        <p:cTn id="125" dur="500"/>
                                        <p:tgtEl>
                                          <p:spTgt spid="31"/>
                                        </p:tgtEl>
                                        <p:attrNameLst>
                                          <p:attrName>ppt_y</p:attrName>
                                        </p:attrNameLst>
                                      </p:cBhvr>
                                      <p:tavLst>
                                        <p:tav tm="0">
                                          <p:val>
                                            <p:strVal val="ppt_y"/>
                                          </p:val>
                                        </p:tav>
                                        <p:tav tm="100000">
                                          <p:val>
                                            <p:strVal val="1+ppt_h/2"/>
                                          </p:val>
                                        </p:tav>
                                      </p:tavLst>
                                    </p:anim>
                                    <p:set>
                                      <p:cBhvr>
                                        <p:cTn id="126" dur="1" fill="hold">
                                          <p:stCondLst>
                                            <p:cond delay="499"/>
                                          </p:stCondLst>
                                        </p:cTn>
                                        <p:tgtEl>
                                          <p:spTgt spid="31"/>
                                        </p:tgtEl>
                                        <p:attrNameLst>
                                          <p:attrName>style.visibility</p:attrName>
                                        </p:attrNameLst>
                                      </p:cBhvr>
                                      <p:to>
                                        <p:strVal val="hidden"/>
                                      </p:to>
                                    </p:set>
                                  </p:childTnLst>
                                </p:cTn>
                              </p:par>
                              <p:par>
                                <p:cTn id="127" presetID="2" presetClass="exit" presetSubtype="4" fill="hold" grpId="1" nodeType="withEffect">
                                  <p:stCondLst>
                                    <p:cond delay="0"/>
                                  </p:stCondLst>
                                  <p:iterate type="lt">
                                    <p:tmPct val="0"/>
                                  </p:iterate>
                                  <p:childTnLst>
                                    <p:anim calcmode="lin" valueType="num">
                                      <p:cBhvr additive="base">
                                        <p:cTn id="128" dur="500"/>
                                        <p:tgtEl>
                                          <p:spTgt spid="30"/>
                                        </p:tgtEl>
                                        <p:attrNameLst>
                                          <p:attrName>ppt_x</p:attrName>
                                        </p:attrNameLst>
                                      </p:cBhvr>
                                      <p:tavLst>
                                        <p:tav tm="0">
                                          <p:val>
                                            <p:strVal val="ppt_x"/>
                                          </p:val>
                                        </p:tav>
                                        <p:tav tm="100000">
                                          <p:val>
                                            <p:strVal val="ppt_x"/>
                                          </p:val>
                                        </p:tav>
                                      </p:tavLst>
                                    </p:anim>
                                    <p:anim calcmode="lin" valueType="num">
                                      <p:cBhvr additive="base">
                                        <p:cTn id="129" dur="500"/>
                                        <p:tgtEl>
                                          <p:spTgt spid="30"/>
                                        </p:tgtEl>
                                        <p:attrNameLst>
                                          <p:attrName>ppt_y</p:attrName>
                                        </p:attrNameLst>
                                      </p:cBhvr>
                                      <p:tavLst>
                                        <p:tav tm="0">
                                          <p:val>
                                            <p:strVal val="ppt_y"/>
                                          </p:val>
                                        </p:tav>
                                        <p:tav tm="100000">
                                          <p:val>
                                            <p:strVal val="1+ppt_h/2"/>
                                          </p:val>
                                        </p:tav>
                                      </p:tavLst>
                                    </p:anim>
                                    <p:set>
                                      <p:cBhvr>
                                        <p:cTn id="130" dur="1" fill="hold">
                                          <p:stCondLst>
                                            <p:cond delay="499"/>
                                          </p:stCondLst>
                                        </p:cTn>
                                        <p:tgtEl>
                                          <p:spTgt spid="30"/>
                                        </p:tgtEl>
                                        <p:attrNameLst>
                                          <p:attrName>style.visibility</p:attrName>
                                        </p:attrNameLst>
                                      </p:cBhvr>
                                      <p:to>
                                        <p:strVal val="hidden"/>
                                      </p:to>
                                    </p:set>
                                  </p:childTnLst>
                                </p:cTn>
                              </p:par>
                              <p:par>
                                <p:cTn id="131" presetID="2" presetClass="exit" presetSubtype="4" fill="hold" grpId="1" nodeType="withEffect">
                                  <p:stCondLst>
                                    <p:cond delay="0"/>
                                  </p:stCondLst>
                                  <p:childTnLst>
                                    <p:anim calcmode="lin" valueType="num">
                                      <p:cBhvr additive="base">
                                        <p:cTn id="132" dur="500"/>
                                        <p:tgtEl>
                                          <p:spTgt spid="29"/>
                                        </p:tgtEl>
                                        <p:attrNameLst>
                                          <p:attrName>ppt_x</p:attrName>
                                        </p:attrNameLst>
                                      </p:cBhvr>
                                      <p:tavLst>
                                        <p:tav tm="0">
                                          <p:val>
                                            <p:strVal val="ppt_x"/>
                                          </p:val>
                                        </p:tav>
                                        <p:tav tm="100000">
                                          <p:val>
                                            <p:strVal val="ppt_x"/>
                                          </p:val>
                                        </p:tav>
                                      </p:tavLst>
                                    </p:anim>
                                    <p:anim calcmode="lin" valueType="num">
                                      <p:cBhvr additive="base">
                                        <p:cTn id="133" dur="500"/>
                                        <p:tgtEl>
                                          <p:spTgt spid="29"/>
                                        </p:tgtEl>
                                        <p:attrNameLst>
                                          <p:attrName>ppt_y</p:attrName>
                                        </p:attrNameLst>
                                      </p:cBhvr>
                                      <p:tavLst>
                                        <p:tav tm="0">
                                          <p:val>
                                            <p:strVal val="ppt_y"/>
                                          </p:val>
                                        </p:tav>
                                        <p:tav tm="100000">
                                          <p:val>
                                            <p:strVal val="1+ppt_h/2"/>
                                          </p:val>
                                        </p:tav>
                                      </p:tavLst>
                                    </p:anim>
                                    <p:set>
                                      <p:cBhvr>
                                        <p:cTn id="134" dur="1" fill="hold">
                                          <p:stCondLst>
                                            <p:cond delay="499"/>
                                          </p:stCondLst>
                                        </p:cTn>
                                        <p:tgtEl>
                                          <p:spTgt spid="29"/>
                                        </p:tgtEl>
                                        <p:attrNameLst>
                                          <p:attrName>style.visibility</p:attrName>
                                        </p:attrNameLst>
                                      </p:cBhvr>
                                      <p:to>
                                        <p:strVal val="hidden"/>
                                      </p:to>
                                    </p:set>
                                  </p:childTnLst>
                                </p:cTn>
                              </p:par>
                              <p:par>
                                <p:cTn id="135" presetID="2" presetClass="exit" presetSubtype="4" fill="hold" grpId="1" nodeType="withEffect">
                                  <p:stCondLst>
                                    <p:cond delay="0"/>
                                  </p:stCondLst>
                                  <p:childTnLst>
                                    <p:anim calcmode="lin" valueType="num">
                                      <p:cBhvr additive="base">
                                        <p:cTn id="136" dur="500"/>
                                        <p:tgtEl>
                                          <p:spTgt spid="36"/>
                                        </p:tgtEl>
                                        <p:attrNameLst>
                                          <p:attrName>ppt_x</p:attrName>
                                        </p:attrNameLst>
                                      </p:cBhvr>
                                      <p:tavLst>
                                        <p:tav tm="0">
                                          <p:val>
                                            <p:strVal val="ppt_x"/>
                                          </p:val>
                                        </p:tav>
                                        <p:tav tm="100000">
                                          <p:val>
                                            <p:strVal val="ppt_x"/>
                                          </p:val>
                                        </p:tav>
                                      </p:tavLst>
                                    </p:anim>
                                    <p:anim calcmode="lin" valueType="num">
                                      <p:cBhvr additive="base">
                                        <p:cTn id="137" dur="500"/>
                                        <p:tgtEl>
                                          <p:spTgt spid="36"/>
                                        </p:tgtEl>
                                        <p:attrNameLst>
                                          <p:attrName>ppt_y</p:attrName>
                                        </p:attrNameLst>
                                      </p:cBhvr>
                                      <p:tavLst>
                                        <p:tav tm="0">
                                          <p:val>
                                            <p:strVal val="ppt_y"/>
                                          </p:val>
                                        </p:tav>
                                        <p:tav tm="100000">
                                          <p:val>
                                            <p:strVal val="1+ppt_h/2"/>
                                          </p:val>
                                        </p:tav>
                                      </p:tavLst>
                                    </p:anim>
                                    <p:set>
                                      <p:cBhvr>
                                        <p:cTn id="138" dur="1" fill="hold">
                                          <p:stCondLst>
                                            <p:cond delay="499"/>
                                          </p:stCondLst>
                                        </p:cTn>
                                        <p:tgtEl>
                                          <p:spTgt spid="36"/>
                                        </p:tgtEl>
                                        <p:attrNameLst>
                                          <p:attrName>style.visibility</p:attrName>
                                        </p:attrNameLst>
                                      </p:cBhvr>
                                      <p:to>
                                        <p:strVal val="hidden"/>
                                      </p:to>
                                    </p:set>
                                  </p:childTnLst>
                                </p:cTn>
                              </p:par>
                              <p:par>
                                <p:cTn id="139" presetID="2" presetClass="exit" presetSubtype="4" fill="hold" grpId="1" nodeType="withEffect">
                                  <p:stCondLst>
                                    <p:cond delay="0"/>
                                  </p:stCondLst>
                                  <p:iterate type="lt">
                                    <p:tmPct val="0"/>
                                  </p:iterate>
                                  <p:childTnLst>
                                    <p:anim calcmode="lin" valueType="num">
                                      <p:cBhvr additive="base">
                                        <p:cTn id="140" dur="500"/>
                                        <p:tgtEl>
                                          <p:spTgt spid="35"/>
                                        </p:tgtEl>
                                        <p:attrNameLst>
                                          <p:attrName>ppt_x</p:attrName>
                                        </p:attrNameLst>
                                      </p:cBhvr>
                                      <p:tavLst>
                                        <p:tav tm="0">
                                          <p:val>
                                            <p:strVal val="ppt_x"/>
                                          </p:val>
                                        </p:tav>
                                        <p:tav tm="100000">
                                          <p:val>
                                            <p:strVal val="ppt_x"/>
                                          </p:val>
                                        </p:tav>
                                      </p:tavLst>
                                    </p:anim>
                                    <p:anim calcmode="lin" valueType="num">
                                      <p:cBhvr additive="base">
                                        <p:cTn id="141" dur="500"/>
                                        <p:tgtEl>
                                          <p:spTgt spid="35"/>
                                        </p:tgtEl>
                                        <p:attrNameLst>
                                          <p:attrName>ppt_y</p:attrName>
                                        </p:attrNameLst>
                                      </p:cBhvr>
                                      <p:tavLst>
                                        <p:tav tm="0">
                                          <p:val>
                                            <p:strVal val="ppt_y"/>
                                          </p:val>
                                        </p:tav>
                                        <p:tav tm="100000">
                                          <p:val>
                                            <p:strVal val="1+ppt_h/2"/>
                                          </p:val>
                                        </p:tav>
                                      </p:tavLst>
                                    </p:anim>
                                    <p:set>
                                      <p:cBhvr>
                                        <p:cTn id="142" dur="1" fill="hold">
                                          <p:stCondLst>
                                            <p:cond delay="499"/>
                                          </p:stCondLst>
                                        </p:cTn>
                                        <p:tgtEl>
                                          <p:spTgt spid="35"/>
                                        </p:tgtEl>
                                        <p:attrNameLst>
                                          <p:attrName>style.visibility</p:attrName>
                                        </p:attrNameLst>
                                      </p:cBhvr>
                                      <p:to>
                                        <p:strVal val="hidden"/>
                                      </p:to>
                                    </p:set>
                                  </p:childTnLst>
                                </p:cTn>
                              </p:par>
                              <p:par>
                                <p:cTn id="143" presetID="2" presetClass="exit" presetSubtype="4" fill="hold" grpId="1" nodeType="withEffect">
                                  <p:stCondLst>
                                    <p:cond delay="0"/>
                                  </p:stCondLst>
                                  <p:childTnLst>
                                    <p:anim calcmode="lin" valueType="num">
                                      <p:cBhvr additive="base">
                                        <p:cTn id="144" dur="500"/>
                                        <p:tgtEl>
                                          <p:spTgt spid="34"/>
                                        </p:tgtEl>
                                        <p:attrNameLst>
                                          <p:attrName>ppt_x</p:attrName>
                                        </p:attrNameLst>
                                      </p:cBhvr>
                                      <p:tavLst>
                                        <p:tav tm="0">
                                          <p:val>
                                            <p:strVal val="ppt_x"/>
                                          </p:val>
                                        </p:tav>
                                        <p:tav tm="100000">
                                          <p:val>
                                            <p:strVal val="ppt_x"/>
                                          </p:val>
                                        </p:tav>
                                      </p:tavLst>
                                    </p:anim>
                                    <p:anim calcmode="lin" valueType="num">
                                      <p:cBhvr additive="base">
                                        <p:cTn id="145" dur="500"/>
                                        <p:tgtEl>
                                          <p:spTgt spid="34"/>
                                        </p:tgtEl>
                                        <p:attrNameLst>
                                          <p:attrName>ppt_y</p:attrName>
                                        </p:attrNameLst>
                                      </p:cBhvr>
                                      <p:tavLst>
                                        <p:tav tm="0">
                                          <p:val>
                                            <p:strVal val="ppt_y"/>
                                          </p:val>
                                        </p:tav>
                                        <p:tav tm="100000">
                                          <p:val>
                                            <p:strVal val="1+ppt_h/2"/>
                                          </p:val>
                                        </p:tav>
                                      </p:tavLst>
                                    </p:anim>
                                    <p:set>
                                      <p:cBhvr>
                                        <p:cTn id="146" dur="1" fill="hold">
                                          <p:stCondLst>
                                            <p:cond delay="499"/>
                                          </p:stCondLst>
                                        </p:cTn>
                                        <p:tgtEl>
                                          <p:spTgt spid="34"/>
                                        </p:tgtEl>
                                        <p:attrNameLst>
                                          <p:attrName>style.visibility</p:attrName>
                                        </p:attrNameLst>
                                      </p:cBhvr>
                                      <p:to>
                                        <p:strVal val="hidden"/>
                                      </p:to>
                                    </p:set>
                                  </p:childTnLst>
                                </p:cTn>
                              </p:par>
                              <p:par>
                                <p:cTn id="147" presetID="2" presetClass="exit" presetSubtype="4" fill="hold" grpId="1" nodeType="withEffect">
                                  <p:stCondLst>
                                    <p:cond delay="0"/>
                                  </p:stCondLst>
                                  <p:childTnLst>
                                    <p:anim calcmode="lin" valueType="num">
                                      <p:cBhvr additive="base">
                                        <p:cTn id="148" dur="500"/>
                                        <p:tgtEl>
                                          <p:spTgt spid="38"/>
                                        </p:tgtEl>
                                        <p:attrNameLst>
                                          <p:attrName>ppt_x</p:attrName>
                                        </p:attrNameLst>
                                      </p:cBhvr>
                                      <p:tavLst>
                                        <p:tav tm="0">
                                          <p:val>
                                            <p:strVal val="ppt_x"/>
                                          </p:val>
                                        </p:tav>
                                        <p:tav tm="100000">
                                          <p:val>
                                            <p:strVal val="ppt_x"/>
                                          </p:val>
                                        </p:tav>
                                      </p:tavLst>
                                    </p:anim>
                                    <p:anim calcmode="lin" valueType="num">
                                      <p:cBhvr additive="base">
                                        <p:cTn id="149" dur="500"/>
                                        <p:tgtEl>
                                          <p:spTgt spid="38"/>
                                        </p:tgtEl>
                                        <p:attrNameLst>
                                          <p:attrName>ppt_y</p:attrName>
                                        </p:attrNameLst>
                                      </p:cBhvr>
                                      <p:tavLst>
                                        <p:tav tm="0">
                                          <p:val>
                                            <p:strVal val="ppt_y"/>
                                          </p:val>
                                        </p:tav>
                                        <p:tav tm="100000">
                                          <p:val>
                                            <p:strVal val="1+ppt_h/2"/>
                                          </p:val>
                                        </p:tav>
                                      </p:tavLst>
                                    </p:anim>
                                    <p:set>
                                      <p:cBhvr>
                                        <p:cTn id="150" dur="1" fill="hold">
                                          <p:stCondLst>
                                            <p:cond delay="499"/>
                                          </p:stCondLst>
                                        </p:cTn>
                                        <p:tgtEl>
                                          <p:spTgt spid="38"/>
                                        </p:tgtEl>
                                        <p:attrNameLst>
                                          <p:attrName>style.visibility</p:attrName>
                                        </p:attrNameLst>
                                      </p:cBhvr>
                                      <p:to>
                                        <p:strVal val="hidden"/>
                                      </p:to>
                                    </p:set>
                                  </p:childTnLst>
                                </p:cTn>
                              </p:par>
                              <p:par>
                                <p:cTn id="151" presetID="2" presetClass="exit" presetSubtype="4" fill="hold" grpId="1" nodeType="withEffect">
                                  <p:stCondLst>
                                    <p:cond delay="0"/>
                                  </p:stCondLst>
                                  <p:iterate type="lt">
                                    <p:tmPct val="0"/>
                                  </p:iterate>
                                  <p:childTnLst>
                                    <p:anim calcmode="lin" valueType="num">
                                      <p:cBhvr additive="base">
                                        <p:cTn id="152" dur="500"/>
                                        <p:tgtEl>
                                          <p:spTgt spid="37"/>
                                        </p:tgtEl>
                                        <p:attrNameLst>
                                          <p:attrName>ppt_x</p:attrName>
                                        </p:attrNameLst>
                                      </p:cBhvr>
                                      <p:tavLst>
                                        <p:tav tm="0">
                                          <p:val>
                                            <p:strVal val="ppt_x"/>
                                          </p:val>
                                        </p:tav>
                                        <p:tav tm="100000">
                                          <p:val>
                                            <p:strVal val="ppt_x"/>
                                          </p:val>
                                        </p:tav>
                                      </p:tavLst>
                                    </p:anim>
                                    <p:anim calcmode="lin" valueType="num">
                                      <p:cBhvr additive="base">
                                        <p:cTn id="153" dur="500"/>
                                        <p:tgtEl>
                                          <p:spTgt spid="37"/>
                                        </p:tgtEl>
                                        <p:attrNameLst>
                                          <p:attrName>ppt_y</p:attrName>
                                        </p:attrNameLst>
                                      </p:cBhvr>
                                      <p:tavLst>
                                        <p:tav tm="0">
                                          <p:val>
                                            <p:strVal val="ppt_y"/>
                                          </p:val>
                                        </p:tav>
                                        <p:tav tm="100000">
                                          <p:val>
                                            <p:strVal val="1+ppt_h/2"/>
                                          </p:val>
                                        </p:tav>
                                      </p:tavLst>
                                    </p:anim>
                                    <p:set>
                                      <p:cBhvr>
                                        <p:cTn id="154" dur="1" fill="hold">
                                          <p:stCondLst>
                                            <p:cond delay="499"/>
                                          </p:stCondLst>
                                        </p:cTn>
                                        <p:tgtEl>
                                          <p:spTgt spid="37"/>
                                        </p:tgtEl>
                                        <p:attrNameLst>
                                          <p:attrName>style.visibility</p:attrName>
                                        </p:attrNameLst>
                                      </p:cBhvr>
                                      <p:to>
                                        <p:strVal val="hidden"/>
                                      </p:to>
                                    </p:set>
                                  </p:childTnLst>
                                </p:cTn>
                              </p:par>
                            </p:childTnLst>
                          </p:cTn>
                        </p:par>
                        <p:par>
                          <p:cTn id="155" fill="hold">
                            <p:stCondLst>
                              <p:cond delay="8620"/>
                            </p:stCondLst>
                            <p:childTnLst>
                              <p:par>
                                <p:cTn id="156" presetID="1" presetClass="entr" presetSubtype="0" fill="hold" grpId="0" nodeType="afterEffect">
                                  <p:stCondLst>
                                    <p:cond delay="0"/>
                                  </p:stCondLst>
                                  <p:childTnLst>
                                    <p:set>
                                      <p:cBhvr>
                                        <p:cTn id="15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418128" y="3215286"/>
            <a:ext cx="324545" cy="243367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Variable size link transfers: Key Ideas</a:t>
            </a: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5915" y="3160505"/>
            <a:ext cx="324545" cy="254069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grpSp>
        <p:nvGrpSpPr>
          <p:cNvPr id="2" name="Group 1"/>
          <p:cNvGrpSpPr/>
          <p:nvPr/>
        </p:nvGrpSpPr>
        <p:grpSpPr>
          <a:xfrm>
            <a:off x="2620521" y="1636982"/>
            <a:ext cx="498598" cy="1842468"/>
            <a:chOff x="307615" y="1832965"/>
            <a:chExt cx="498598" cy="1842468"/>
          </a:xfrm>
        </p:grpSpPr>
        <p:sp>
          <p:nvSpPr>
            <p:cNvPr id="49" name="Rounded Rectangle 48"/>
            <p:cNvSpPr/>
            <p:nvPr/>
          </p:nvSpPr>
          <p:spPr>
            <a:xfrm>
              <a:off x="373671" y="1832965"/>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50" name="Straight Connector 49"/>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07615" y="2745751"/>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60" name="Group 59"/>
          <p:cNvGrpSpPr/>
          <p:nvPr/>
        </p:nvGrpSpPr>
        <p:grpSpPr>
          <a:xfrm>
            <a:off x="2614469" y="1636982"/>
            <a:ext cx="498598" cy="1842468"/>
            <a:chOff x="317464" y="1820052"/>
            <a:chExt cx="498598" cy="1842468"/>
          </a:xfrm>
        </p:grpSpPr>
        <p:sp>
          <p:nvSpPr>
            <p:cNvPr id="61" name="Rounded Rectangle 6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62" name="Straight Connector 6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17464" y="202148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70" name="Group 69"/>
          <p:cNvGrpSpPr/>
          <p:nvPr/>
        </p:nvGrpSpPr>
        <p:grpSpPr>
          <a:xfrm>
            <a:off x="2615180" y="1636982"/>
            <a:ext cx="498598" cy="1842468"/>
            <a:chOff x="300206" y="1820052"/>
            <a:chExt cx="498598" cy="1842468"/>
          </a:xfrm>
        </p:grpSpPr>
        <p:sp>
          <p:nvSpPr>
            <p:cNvPr id="71" name="Rounded Rectangle 7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2" name="Straight Connector 7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300206" y="3197606"/>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3" name="Group 2"/>
          <p:cNvGrpSpPr/>
          <p:nvPr/>
        </p:nvGrpSpPr>
        <p:grpSpPr>
          <a:xfrm>
            <a:off x="7296751" y="3761357"/>
            <a:ext cx="977640" cy="1253093"/>
            <a:chOff x="6841454" y="1681518"/>
            <a:chExt cx="977640" cy="1253093"/>
          </a:xfrm>
        </p:grpSpPr>
        <p:sp>
          <p:nvSpPr>
            <p:cNvPr id="80" name="Rounded Rectangle 79"/>
            <p:cNvSpPr/>
            <p:nvPr/>
          </p:nvSpPr>
          <p:spPr>
            <a:xfrm>
              <a:off x="6841454" y="168332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1" name="Rounded Rectangle 80"/>
            <p:cNvSpPr/>
            <p:nvPr/>
          </p:nvSpPr>
          <p:spPr>
            <a:xfrm>
              <a:off x="7166095" y="16837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2" name="Rounded Rectangle 81"/>
            <p:cNvSpPr/>
            <p:nvPr/>
          </p:nvSpPr>
          <p:spPr>
            <a:xfrm>
              <a:off x="7489910" y="168151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grpSp>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75880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1.62037E-6 6.58436E-7 L 0.31236 -0.00592 " pathEditMode="relative" rAng="0" ptsTypes="AA">
                                      <p:cBhvr>
                                        <p:cTn id="17" dur="2000" fill="hold"/>
                                        <p:tgtEl>
                                          <p:spTgt spid="5"/>
                                        </p:tgtEl>
                                        <p:attrNameLst>
                                          <p:attrName>ppt_x</p:attrName>
                                          <p:attrName>ppt_y</p:attrName>
                                        </p:attrNameLst>
                                      </p:cBhvr>
                                      <p:rCtr x="15611" y="-309"/>
                                    </p:animMotion>
                                  </p:childTnLst>
                                </p:cTn>
                              </p:par>
                              <p:par>
                                <p:cTn id="18" presetID="42" presetClass="path" presetSubtype="0" accel="50000" decel="50000" fill="hold" nodeType="withEffect">
                                  <p:stCondLst>
                                    <p:cond delay="0"/>
                                  </p:stCondLst>
                                  <p:childTnLst>
                                    <p:animMotion origin="layout" path="M -4.07407E-6 -1.85185E-6 L 0.25608 0.00052 " pathEditMode="relative" rAng="0" ptsTypes="AA">
                                      <p:cBhvr>
                                        <p:cTn id="19" dur="2000" fill="hold"/>
                                        <p:tgtEl>
                                          <p:spTgt spid="2"/>
                                        </p:tgtEl>
                                        <p:attrNameLst>
                                          <p:attrName>ppt_x</p:attrName>
                                          <p:attrName>ppt_y</p:attrName>
                                        </p:attrNameLst>
                                      </p:cBhvr>
                                      <p:rCtr x="12804" y="26"/>
                                    </p:animMotion>
                                  </p:childTnLst>
                                </p:cTn>
                              </p:par>
                            </p:childTnLst>
                          </p:cTn>
                        </p:par>
                        <p:par>
                          <p:cTn id="20" fill="hold">
                            <p:stCondLst>
                              <p:cond delay="2000"/>
                            </p:stCondLst>
                            <p:childTnLst>
                              <p:par>
                                <p:cTn id="21" presetID="1" presetClass="exit" presetSubtype="0" fill="hold" grpId="2" nodeType="after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9"/>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0"/>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45"/>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4.25926E-6 2.05761E-7 L 0.25897 0.01106 " pathEditMode="relative" rAng="0" ptsTypes="AA">
                                      <p:cBhvr>
                                        <p:cTn id="66" dur="2000" fill="hold"/>
                                        <p:tgtEl>
                                          <p:spTgt spid="47"/>
                                        </p:tgtEl>
                                        <p:attrNameLst>
                                          <p:attrName>ppt_x</p:attrName>
                                          <p:attrName>ppt_y</p:attrName>
                                        </p:attrNameLst>
                                      </p:cBhvr>
                                      <p:rCtr x="12948" y="540"/>
                                    </p:animMotion>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par>
                          <p:cTn id="78" fill="hold">
                            <p:stCondLst>
                              <p:cond delay="500"/>
                            </p:stCondLst>
                            <p:childTnLst>
                              <p:par>
                                <p:cTn id="79" presetID="42" presetClass="path" presetSubtype="0" accel="50000" decel="50000" fill="hold" nodeType="afterEffect">
                                  <p:stCondLst>
                                    <p:cond delay="0"/>
                                  </p:stCondLst>
                                  <p:childTnLst>
                                    <p:animMotion origin="layout" path="M 4.62963E-6 -1.85185E-6 L 0.25607 0.00052 " pathEditMode="relative" rAng="0" ptsTypes="AA">
                                      <p:cBhvr>
                                        <p:cTn id="80" dur="2000" fill="hold"/>
                                        <p:tgtEl>
                                          <p:spTgt spid="60"/>
                                        </p:tgtEl>
                                        <p:attrNameLst>
                                          <p:attrName>ppt_x</p:attrName>
                                          <p:attrName>ppt_y</p:attrName>
                                        </p:attrNameLst>
                                      </p:cBhvr>
                                      <p:rCtr x="12804" y="26"/>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27"/>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70"/>
                                        </p:tgtEl>
                                        <p:attrNameLst>
                                          <p:attrName>style.visibility</p:attrName>
                                        </p:attrNameLst>
                                      </p:cBhvr>
                                      <p:to>
                                        <p:strVal val="visible"/>
                                      </p:to>
                                    </p:set>
                                  </p:childTnLst>
                                </p:cTn>
                              </p:par>
                            </p:childTnLst>
                          </p:cTn>
                        </p:par>
                        <p:par>
                          <p:cTn id="96" fill="hold">
                            <p:stCondLst>
                              <p:cond delay="500"/>
                            </p:stCondLst>
                            <p:childTnLst>
                              <p:par>
                                <p:cTn id="97" presetID="42" presetClass="path" presetSubtype="0" accel="50000" decel="50000" fill="hold" nodeType="afterEffect">
                                  <p:stCondLst>
                                    <p:cond delay="0"/>
                                  </p:stCondLst>
                                  <p:childTnLst>
                                    <p:animMotion origin="layout" path="M 4.62963E-6 -1.85185E-6 L 0.25607 0.00052 " pathEditMode="relative" rAng="0" ptsTypes="AA">
                                      <p:cBhvr>
                                        <p:cTn id="98" dur="2000" fill="hold"/>
                                        <p:tgtEl>
                                          <p:spTgt spid="70"/>
                                        </p:tgtEl>
                                        <p:attrNameLst>
                                          <p:attrName>ppt_x</p:attrName>
                                          <p:attrName>ppt_y</p:attrName>
                                        </p:attrNameLst>
                                      </p:cBhvr>
                                      <p:rCtr x="12804" y="26"/>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7"/>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nodeType="clickEffect">
                                  <p:stCondLst>
                                    <p:cond delay="0"/>
                                  </p:stCondLst>
                                  <p:childTnLst>
                                    <p:animMotion origin="layout" path="M -7.40741E-7 4.65021E-6 L -0.3682 0.01286 " pathEditMode="relative" rAng="0" ptsTypes="AA">
                                      <p:cBhvr>
                                        <p:cTn id="118" dur="2000" fill="hold"/>
                                        <p:tgtEl>
                                          <p:spTgt spid="3"/>
                                        </p:tgtEl>
                                        <p:attrNameLst>
                                          <p:attrName>ppt_x</p:attrName>
                                          <p:attrName>ppt_y</p:attrName>
                                        </p:attrNameLst>
                                      </p:cBhvr>
                                      <p:rCtr x="-18417" y="643"/>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107" y="1340235"/>
            <a:ext cx="6246586" cy="4713900"/>
          </a:xfrm>
          <a:prstGeom prst="rect">
            <a:avLst/>
          </a:prstGeom>
        </p:spPr>
      </p:pic>
      <p:sp>
        <p:nvSpPr>
          <p:cNvPr id="4" name="Title 3"/>
          <p:cNvSpPr>
            <a:spLocks noGrp="1"/>
          </p:cNvSpPr>
          <p:nvPr>
            <p:ph type="title"/>
          </p:nvPr>
        </p:nvSpPr>
        <p:spPr/>
        <p:txBody>
          <a:bodyPr/>
          <a:lstStyle/>
          <a:p>
            <a:r>
              <a:rPr lang="en-US" dirty="0" smtClean="0"/>
              <a:t>Variable size link transfer: Impact on traffic</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447969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673" y="1262152"/>
            <a:ext cx="10529454" cy="4279107"/>
          </a:xfrm>
        </p:spPr>
        <p:txBody>
          <a:bodyPr/>
          <a:lstStyle/>
          <a:p>
            <a:pPr marL="0" indent="0">
              <a:buNone/>
            </a:pPr>
            <a:r>
              <a:rPr lang="en-US" sz="2800" dirty="0"/>
              <a:t>CPUs and GPUs do not need to be </a:t>
            </a:r>
            <a:r>
              <a:rPr lang="en-US" sz="2800" dirty="0" smtClean="0"/>
              <a:t>HW cache </a:t>
            </a:r>
            <a:r>
              <a:rPr lang="en-US" sz="2800" dirty="0"/>
              <a:t>coherent to achieve the benefits of </a:t>
            </a:r>
            <a:r>
              <a:rPr lang="en-US" sz="2800" i="1" dirty="0"/>
              <a:t>unified memory </a:t>
            </a:r>
            <a:r>
              <a:rPr lang="en-US" sz="2800" dirty="0"/>
              <a:t>and </a:t>
            </a:r>
            <a:r>
              <a:rPr lang="en-US" sz="2800" i="1" dirty="0"/>
              <a:t>high GPU performance</a:t>
            </a:r>
          </a:p>
          <a:p>
            <a:pPr marL="0" indent="0">
              <a:buNone/>
            </a:pPr>
            <a:endParaRPr lang="en-US" sz="2800" dirty="0"/>
          </a:p>
          <a:p>
            <a:pPr marL="0" indent="0">
              <a:buNone/>
            </a:pPr>
            <a:r>
              <a:rPr lang="en-US" sz="2800" dirty="0"/>
              <a:t>With </a:t>
            </a:r>
            <a:r>
              <a:rPr lang="en-US" sz="2800" i="1" dirty="0">
                <a:solidFill>
                  <a:srgbClr val="73B632"/>
                </a:solidFill>
              </a:rPr>
              <a:t>request coalescing, a CPU-Side GPU client cache, and variable </a:t>
            </a:r>
            <a:r>
              <a:rPr lang="en-US" sz="2800" i="1" dirty="0" smtClean="0">
                <a:solidFill>
                  <a:srgbClr val="73B632"/>
                </a:solidFill>
              </a:rPr>
              <a:t>sized link transfer, </a:t>
            </a:r>
            <a:r>
              <a:rPr lang="en-US" sz="2800" dirty="0"/>
              <a:t>we come within </a:t>
            </a:r>
            <a:r>
              <a:rPr lang="en-US" sz="2800" b="1" dirty="0">
                <a:solidFill>
                  <a:srgbClr val="4E7A00"/>
                </a:solidFill>
              </a:rPr>
              <a:t>7% </a:t>
            </a:r>
            <a:r>
              <a:rPr lang="en-US" sz="2800" dirty="0"/>
              <a:t>of a </a:t>
            </a:r>
            <a:r>
              <a:rPr lang="en-US" sz="2800" dirty="0" smtClean="0"/>
              <a:t>HW cache </a:t>
            </a:r>
            <a:r>
              <a:rPr lang="en-US" sz="2800" dirty="0"/>
              <a:t>coherent GPU</a:t>
            </a:r>
          </a:p>
          <a:p>
            <a:pPr marL="0" indent="0">
              <a:buNone/>
            </a:pPr>
            <a:endParaRPr lang="en-US" sz="2800" dirty="0"/>
          </a:p>
          <a:p>
            <a:pPr marL="0" indent="0">
              <a:buNone/>
            </a:pPr>
            <a:r>
              <a:rPr lang="en-US" sz="2800" dirty="0"/>
              <a:t>Promiscuous read-only caching benefits latency-sensitive applications using OS-page protection </a:t>
            </a:r>
            <a:r>
              <a:rPr lang="en-US" sz="2800" dirty="0" smtClean="0"/>
              <a:t>mechanisms</a:t>
            </a:r>
            <a:endParaRPr lang="en-US" sz="2800" dirty="0"/>
          </a:p>
          <a:p>
            <a:pPr marL="0" indent="0">
              <a:buNone/>
            </a:pPr>
            <a:endParaRPr lang="en-US" sz="2800" dirty="0"/>
          </a:p>
        </p:txBody>
      </p:sp>
      <p:sp>
        <p:nvSpPr>
          <p:cNvPr id="4" name="Title 3"/>
          <p:cNvSpPr>
            <a:spLocks noGrp="1"/>
          </p:cNvSpPr>
          <p:nvPr>
            <p:ph type="title"/>
          </p:nvPr>
        </p:nvSpPr>
        <p:spPr/>
        <p:txBody>
          <a:bodyPr/>
          <a:lstStyle/>
          <a:p>
            <a:r>
              <a:rPr lang="en-US" dirty="0" smtClean="0"/>
              <a:t>Conclusion: Selective Caching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63470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nvPr>
        </p:nvGraphicFramePr>
        <p:xfrm>
          <a:off x="1387061" y="251792"/>
          <a:ext cx="8198678" cy="5718865"/>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Arrow Connector 11"/>
          <p:cNvCxnSpPr/>
          <p:nvPr/>
        </p:nvCxnSpPr>
        <p:spPr>
          <a:xfrm>
            <a:off x="8533468" y="1570972"/>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217327" y="1188388"/>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
        <p:nvSpPr>
          <p:cNvPr id="2" name="Title 1"/>
          <p:cNvSpPr>
            <a:spLocks noGrp="1"/>
          </p:cNvSpPr>
          <p:nvPr>
            <p:ph type="title"/>
          </p:nvPr>
        </p:nvSpPr>
        <p:spPr/>
        <p:txBody>
          <a:bodyPr/>
          <a:lstStyle/>
          <a:p>
            <a:r>
              <a:rPr lang="en-US" dirty="0" smtClean="0"/>
              <a:t>Selective GPU caching with HW changes</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4409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32825" y="1217799"/>
            <a:ext cx="7467600" cy="4831129"/>
          </a:xfrm>
          <a:prstGeom prst="rect">
            <a:avLst/>
          </a:prstGeom>
          <a:noFill/>
          <a:ln w="9525">
            <a:noFill/>
            <a:miter lim="800000"/>
            <a:headEnd/>
            <a:tailEnd/>
          </a:ln>
        </p:spPr>
      </p:pic>
      <p:sp>
        <p:nvSpPr>
          <p:cNvPr id="6" name="Oval 5"/>
          <p:cNvSpPr/>
          <p:nvPr/>
        </p:nvSpPr>
        <p:spPr>
          <a:xfrm>
            <a:off x="8397631" y="2863562"/>
            <a:ext cx="556506" cy="2527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172278" y="411480"/>
            <a:ext cx="10628244" cy="617220"/>
          </a:xfrm>
        </p:spPr>
        <p:txBody>
          <a:bodyPr/>
          <a:lstStyle/>
          <a:p>
            <a:r>
              <a:rPr lang="en-US" dirty="0" smtClean="0"/>
              <a:t>Does </a:t>
            </a:r>
            <a:r>
              <a:rPr lang="en-US" smtClean="0"/>
              <a:t>GPU have </a:t>
            </a:r>
            <a:r>
              <a:rPr lang="en-US" dirty="0" smtClean="0"/>
              <a:t>to avoid caching CPU memory?</a:t>
            </a:r>
            <a:endParaRPr lang="en-US" dirty="0"/>
          </a:p>
        </p:txBody>
      </p:sp>
      <p:sp>
        <p:nvSpPr>
          <p:cNvPr id="8" name="Content Placeholder 2"/>
          <p:cNvSpPr>
            <a:spLocks noGrp="1"/>
          </p:cNvSpPr>
          <p:nvPr>
            <p:ph idx="1"/>
          </p:nvPr>
        </p:nvSpPr>
        <p:spPr>
          <a:xfrm>
            <a:off x="1102443" y="2674463"/>
            <a:ext cx="8728364" cy="1548239"/>
          </a:xfrm>
          <a:solidFill>
            <a:schemeClr val="bg1"/>
          </a:solidFill>
          <a:ln>
            <a:solidFill>
              <a:schemeClr val="tx1"/>
            </a:solidFill>
          </a:ln>
        </p:spPr>
        <p:txBody>
          <a:bodyPr anchor="ctr"/>
          <a:lstStyle/>
          <a:p>
            <a:pPr marL="0" indent="0" algn="ctr">
              <a:buNone/>
            </a:pPr>
            <a:r>
              <a:rPr lang="en-US" sz="3400" b="1" dirty="0" smtClean="0">
                <a:solidFill>
                  <a:srgbClr val="FF0000"/>
                </a:solidFill>
              </a:rPr>
              <a:t>60% of data is read-only</a:t>
            </a:r>
            <a:endParaRPr lang="en-US" sz="3400" b="1" dirty="0">
              <a:solidFill>
                <a:srgbClr val="FF0000"/>
              </a:solidFill>
            </a:endParaRPr>
          </a:p>
          <a:p>
            <a:pPr marL="0" indent="0" algn="ctr">
              <a:buNone/>
            </a:pPr>
            <a:r>
              <a:rPr lang="en-US" sz="3400" b="1" dirty="0" smtClean="0">
                <a:solidFill>
                  <a:srgbClr val="FF0000"/>
                </a:solidFill>
              </a:rPr>
              <a:t>GPU could cache such read-only data safely</a:t>
            </a:r>
            <a:endParaRPr lang="en-US" sz="3400" b="1" dirty="0">
              <a:solidFill>
                <a:srgbClr val="FF0000"/>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554195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p"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4" name="Title 3"/>
          <p:cNvSpPr>
            <a:spLocks noGrp="1"/>
          </p:cNvSpPr>
          <p:nvPr>
            <p:ph type="title"/>
          </p:nvPr>
        </p:nvSpPr>
        <p:spPr>
          <a:xfrm>
            <a:off x="144966" y="411480"/>
            <a:ext cx="10682868" cy="617220"/>
          </a:xfrm>
        </p:spPr>
        <p:txBody>
          <a:bodyPr/>
          <a:lstStyle/>
          <a:p>
            <a:r>
              <a:rPr lang="en-US" dirty="0" smtClean="0"/>
              <a:t>Promiscuous Read-only Caching: </a:t>
            </a:r>
            <a:r>
              <a:rPr lang="en-US" smtClean="0"/>
              <a:t>SW mechanism</a:t>
            </a:r>
            <a:endParaRPr lang="en-US" dirty="0"/>
          </a:p>
        </p:txBody>
      </p:sp>
      <p:graphicFrame>
        <p:nvGraphicFramePr>
          <p:cNvPr id="13" name="Chart 12"/>
          <p:cNvGraphicFramePr>
            <a:graphicFrameLocks/>
          </p:cNvGraphicFramePr>
          <p:nvPr>
            <p:extLst/>
          </p:nvPr>
        </p:nvGraphicFramePr>
        <p:xfrm>
          <a:off x="4306958" y="411480"/>
          <a:ext cx="6387546" cy="5247198"/>
        </p:xfrm>
        <a:graphic>
          <a:graphicData uri="http://schemas.openxmlformats.org/drawingml/2006/chart">
            <c:chart xmlns:c="http://schemas.openxmlformats.org/drawingml/2006/chart" xmlns:r="http://schemas.openxmlformats.org/officeDocument/2006/relationships" r:id="rId3"/>
          </a:graphicData>
        </a:graphic>
      </p:graphicFrame>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94579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noGrp="1"/>
          </p:cNvGraphicFramePr>
          <p:nvPr>
            <p:extLst/>
          </p:nvPr>
        </p:nvGraphicFramePr>
        <p:xfrm>
          <a:off x="587830" y="208349"/>
          <a:ext cx="10113097" cy="6007261"/>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dirty="0" smtClean="0"/>
              <a:t>HW </a:t>
            </a:r>
            <a:r>
              <a:rPr lang="en-US" smtClean="0"/>
              <a:t>Selective Caching – all workloads</a:t>
            </a:r>
            <a:endParaRPr lang="en-US" dirty="0"/>
          </a:p>
        </p:txBody>
      </p:sp>
      <p:cxnSp>
        <p:nvCxnSpPr>
          <p:cNvPr id="10" name="Straight Connector 9"/>
          <p:cNvCxnSpPr/>
          <p:nvPr/>
        </p:nvCxnSpPr>
        <p:spPr>
          <a:xfrm flipV="1">
            <a:off x="9501590" y="2013995"/>
            <a:ext cx="12800" cy="2876044"/>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0049868" y="2492680"/>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709623" y="2110980"/>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Tree>
    <p:extLst>
      <p:ext uri="{BB962C8B-B14F-4D97-AF65-F5344CB8AC3E}">
        <p14:creationId xmlns:p14="http://schemas.microsoft.com/office/powerpoint/2010/main" val="132621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40980" y="945572"/>
            <a:ext cx="6431820" cy="4905626"/>
          </a:xfrm>
          <a:prstGeom prst="rect">
            <a:avLst/>
          </a:prstGeom>
          <a:noFill/>
          <a:ln w="9525">
            <a:noFill/>
            <a:miter lim="800000"/>
            <a:headEnd/>
            <a:tailEnd/>
          </a:ln>
        </p:spPr>
      </p:pic>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6" name="Oval 5"/>
          <p:cNvSpPr/>
          <p:nvPr/>
        </p:nvSpPr>
        <p:spPr>
          <a:xfrm rot="2639207">
            <a:off x="4922694" y="4783564"/>
            <a:ext cx="447491" cy="1091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Promiscuous Read-only Caching</a:t>
            </a:r>
            <a:endParaRPr lang="en-US" dirty="0"/>
          </a:p>
        </p:txBody>
      </p:sp>
      <p:sp>
        <p:nvSpPr>
          <p:cNvPr id="9" name="Oval 8"/>
          <p:cNvSpPr/>
          <p:nvPr/>
        </p:nvSpPr>
        <p:spPr>
          <a:xfrm rot="2639207">
            <a:off x="6335579" y="4899893"/>
            <a:ext cx="374004" cy="4717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2639207">
            <a:off x="8142706" y="4848681"/>
            <a:ext cx="374004" cy="8368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307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smtClean="0">
                  <a:latin typeface="Calibri" charset="0"/>
                  <a:ea typeface="Calibri" charset="0"/>
                  <a:cs typeface="Calibri" charset="0"/>
                </a:rPr>
                <a:t>- Covered </a:t>
              </a:r>
              <a:r>
                <a:rPr lang="en-US" sz="2400" dirty="0" smtClean="0">
                  <a:latin typeface="Calibri" charset="0"/>
                  <a:ea typeface="Calibri" charset="0"/>
                  <a:cs typeface="Calibri" charset="0"/>
                </a:rPr>
                <a:t>in Proposal</a:t>
              </a:r>
              <a:endParaRPr lang="en-US" sz="2400" dirty="0">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t>Bandwidth-asymmetric systems</a:t>
            </a:r>
          </a:p>
          <a:p>
            <a:pPr marL="411480" lvl="1" indent="0" algn="ctr">
              <a:buNone/>
            </a:pPr>
            <a:r>
              <a:rPr lang="en-US" dirty="0" smtClean="0"/>
              <a:t>Policies maximizing memory bandwidth for GPGPU applications</a:t>
            </a:r>
          </a:p>
          <a:p>
            <a:pPr marL="411480" lvl="1" indent="0" algn="ctr">
              <a:buNone/>
            </a:pPr>
            <a:endParaRPr lang="en-US" dirty="0" smtClean="0"/>
          </a:p>
          <a:p>
            <a:pPr marL="0" indent="0" algn="ctr">
              <a:buNone/>
            </a:pPr>
            <a:r>
              <a:rPr lang="en-US" b="1" dirty="0" smtClean="0"/>
              <a:t>Selective GPU caching</a:t>
            </a:r>
            <a:endParaRPr lang="en-US" b="1" dirty="0" smtClean="0"/>
          </a:p>
          <a:p>
            <a:pPr marL="411480" lvl="1" indent="0" algn="ctr">
              <a:buNone/>
            </a:pPr>
            <a:r>
              <a:rPr lang="en-US" dirty="0" smtClean="0"/>
              <a:t>Simplify CPU-GPU cache coherence implementation</a:t>
            </a:r>
          </a:p>
          <a:p>
            <a:pPr marL="0" indent="0" algn="ctr">
              <a:buNone/>
            </a:pPr>
            <a:endParaRPr lang="en-US" dirty="0" smtClean="0"/>
          </a:p>
          <a:p>
            <a:pPr marL="0" indent="0" algn="ctr">
              <a:buNone/>
            </a:pPr>
            <a:r>
              <a:rPr lang="en-US" b="1" dirty="0" smtClean="0"/>
              <a:t>Cheaper memory technologies</a:t>
            </a:r>
          </a:p>
          <a:p>
            <a:pPr marL="411480" lvl="1" indent="0" algn="ctr">
              <a:buNone/>
            </a:pPr>
            <a:r>
              <a:rPr lang="en-US" dirty="0" smtClean="0"/>
              <a:t>A case for deploying cheaper but slower memories to increase perf/$</a:t>
            </a:r>
            <a:endParaRPr lang="en-US" dirty="0"/>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a:t>
            </a:fld>
            <a:endParaRPr lang="en-US" dirty="0"/>
          </a:p>
        </p:txBody>
      </p:sp>
    </p:spTree>
    <p:extLst>
      <p:ext uri="{BB962C8B-B14F-4D97-AF65-F5344CB8AC3E}">
        <p14:creationId xmlns:p14="http://schemas.microsoft.com/office/powerpoint/2010/main" val="85681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1234442"/>
            <a:ext cx="10215154" cy="4279107"/>
          </a:xfrm>
        </p:spPr>
        <p:txBody>
          <a:bodyPr/>
          <a:lstStyle/>
          <a:p>
            <a:pPr marL="0" indent="0">
              <a:buNone/>
            </a:pPr>
            <a:endParaRPr lang="en-US" sz="2400" dirty="0" smtClean="0"/>
          </a:p>
          <a:p>
            <a:pPr marL="0" indent="0">
              <a:buNone/>
            </a:pPr>
            <a:r>
              <a:rPr lang="en-US" sz="2600" dirty="0" smtClean="0"/>
              <a:t>Reduce transfer unit: 128B down to 64B or 32B?</a:t>
            </a:r>
          </a:p>
          <a:p>
            <a:pPr marL="0" indent="0">
              <a:buNone/>
            </a:pPr>
            <a:endParaRPr lang="en-US" sz="2400" dirty="0"/>
          </a:p>
          <a:p>
            <a:pPr marL="0" indent="0">
              <a:buNone/>
            </a:pPr>
            <a:endParaRPr lang="en-US" sz="2400" dirty="0" smtClean="0"/>
          </a:p>
          <a:p>
            <a:pPr marL="0" indent="0">
              <a:buNone/>
            </a:pPr>
            <a:r>
              <a:rPr lang="en-US" sz="2600" dirty="0" smtClean="0"/>
              <a:t>Trade-offs with </a:t>
            </a:r>
            <a:r>
              <a:rPr lang="en-US" sz="2600" dirty="0" err="1" smtClean="0"/>
              <a:t>packetization</a:t>
            </a:r>
            <a:r>
              <a:rPr lang="en-US" sz="2600" dirty="0" smtClean="0"/>
              <a:t> overhead</a:t>
            </a:r>
          </a:p>
          <a:p>
            <a:pPr marL="0" indent="0">
              <a:buNone/>
            </a:pPr>
            <a:endParaRPr lang="en-US" sz="2400" dirty="0"/>
          </a:p>
          <a:p>
            <a:pPr marL="0" indent="0">
              <a:buNone/>
            </a:pPr>
            <a:endParaRPr lang="en-US" sz="2400" dirty="0" smtClean="0">
              <a:solidFill>
                <a:srgbClr val="76B900"/>
              </a:solidFill>
            </a:endParaRPr>
          </a:p>
          <a:p>
            <a:pPr marL="0" indent="0">
              <a:buNone/>
            </a:pPr>
            <a:r>
              <a:rPr lang="en-US" sz="2600" b="1" dirty="0" smtClean="0">
                <a:solidFill>
                  <a:srgbClr val="FF0000"/>
                </a:solidFill>
              </a:rPr>
              <a:t>We propose variable-size link transfers</a:t>
            </a:r>
            <a:endParaRPr lang="en-US" sz="2600" b="1" dirty="0">
              <a:solidFill>
                <a:srgbClr val="FF0000"/>
              </a:solidFill>
            </a:endParaRPr>
          </a:p>
        </p:txBody>
      </p:sp>
      <p:graphicFrame>
        <p:nvGraphicFramePr>
          <p:cNvPr id="9" name="Table 8"/>
          <p:cNvGraphicFramePr>
            <a:graphicFrameLocks noGrp="1"/>
          </p:cNvGraphicFramePr>
          <p:nvPr>
            <p:extLst/>
          </p:nvPr>
        </p:nvGraphicFramePr>
        <p:xfrm>
          <a:off x="7054768" y="1057644"/>
          <a:ext cx="3778996" cy="4632702"/>
        </p:xfrm>
        <a:graphic>
          <a:graphicData uri="http://schemas.openxmlformats.org/drawingml/2006/table">
            <a:tbl>
              <a:tblPr/>
              <a:tblGrid>
                <a:gridCol w="1012647"/>
                <a:gridCol w="2766349"/>
              </a:tblGrid>
              <a:tr h="948899">
                <a:tc>
                  <a:txBody>
                    <a:bodyPr/>
                    <a:lstStyle/>
                    <a:p>
                      <a:pPr algn="l" fontAlgn="b"/>
                      <a:r>
                        <a:rPr lang="en-US" sz="1600" b="0" i="0" u="none" strike="noStrike" dirty="0" smtClean="0">
                          <a:solidFill>
                            <a:srgbClr val="000000"/>
                          </a:solidFill>
                          <a:effectLst/>
                          <a:latin typeface="Trebuchet MS"/>
                        </a:rPr>
                        <a:t>Workload</a:t>
                      </a:r>
                      <a:endParaRPr lang="en-US" sz="1600" b="0" i="0" u="none" strike="noStrike" dirty="0">
                        <a:solidFill>
                          <a:srgbClr val="000000"/>
                        </a:solidFill>
                        <a:effectLst/>
                        <a:latin typeface="Trebuchet MS"/>
                      </a:endParaRP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Avg. </a:t>
                      </a:r>
                      <a:r>
                        <a:rPr lang="en-US" sz="1600" b="0" i="0" u="none" strike="noStrike" dirty="0" err="1">
                          <a:solidFill>
                            <a:srgbClr val="000000"/>
                          </a:solidFill>
                          <a:effectLst/>
                          <a:latin typeface="Trebuchet MS"/>
                        </a:rPr>
                        <a:t>Cacheline</a:t>
                      </a:r>
                      <a:r>
                        <a:rPr lang="en-US" sz="1600" b="0" i="0" u="none" strike="noStrike" dirty="0">
                          <a:solidFill>
                            <a:srgbClr val="000000"/>
                          </a:solidFill>
                          <a:effectLst/>
                          <a:latin typeface="Trebuchet MS"/>
                        </a:rPr>
                        <a:t> Utilization (%)</a:t>
                      </a: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backprop</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bfs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btree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78</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comd</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33</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1860">
                <a:tc>
                  <a:txBody>
                    <a:bodyPr/>
                    <a:lstStyle/>
                    <a:p>
                      <a:pPr algn="l" fontAlgn="b"/>
                      <a:r>
                        <a:rPr lang="en-US" sz="1600" b="0" i="0" u="none" strike="noStrike">
                          <a:solidFill>
                            <a:srgbClr val="000000"/>
                          </a:solidFill>
                          <a:effectLst/>
                          <a:latin typeface="Trebuchet MS"/>
                        </a:rPr>
                        <a:t>kmeans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25</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minife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92</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5016">
                <a:tc>
                  <a:txBody>
                    <a:bodyPr/>
                    <a:lstStyle/>
                    <a:p>
                      <a:pPr algn="l" fontAlgn="b"/>
                      <a:r>
                        <a:rPr lang="en-US" sz="1600" b="0" i="0" u="none" strike="noStrike" dirty="0">
                          <a:solidFill>
                            <a:srgbClr val="000000"/>
                          </a:solidFill>
                          <a:effectLst/>
                          <a:latin typeface="Trebuchet MS"/>
                        </a:rPr>
                        <a:t>mummer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46</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needle</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172">
                <a:tc>
                  <a:txBody>
                    <a:bodyPr/>
                    <a:lstStyle/>
                    <a:p>
                      <a:pPr algn="l" fontAlgn="b"/>
                      <a:r>
                        <a:rPr lang="en-US" sz="1600" b="0" i="0" u="none" strike="noStrike">
                          <a:solidFill>
                            <a:srgbClr val="000000"/>
                          </a:solidFill>
                          <a:effectLst/>
                          <a:latin typeface="Trebuchet MS"/>
                        </a:rPr>
                        <a:t>pathfinder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8707">
                <a:tc>
                  <a:txBody>
                    <a:bodyPr/>
                    <a:lstStyle/>
                    <a:p>
                      <a:pPr algn="l" fontAlgn="b"/>
                      <a:r>
                        <a:rPr lang="en-US" sz="1600" b="0" i="0" u="none" strike="noStrike">
                          <a:solidFill>
                            <a:srgbClr val="000000"/>
                          </a:solidFill>
                          <a:effectLst/>
                          <a:latin typeface="Trebuchet MS"/>
                        </a:rPr>
                        <a:t>srad_v1</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664">
                <a:tc>
                  <a:txBody>
                    <a:bodyPr/>
                    <a:lstStyle/>
                    <a:p>
                      <a:pPr algn="l" fontAlgn="b"/>
                      <a:r>
                        <a:rPr lang="en-US" sz="1600" b="0" i="0" u="none" strike="noStrike" dirty="0" err="1">
                          <a:solidFill>
                            <a:srgbClr val="000000"/>
                          </a:solidFill>
                          <a:effectLst/>
                          <a:latin typeface="Trebuchet MS"/>
                        </a:rPr>
                        <a:t>xsbench</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30</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Average</a:t>
                      </a: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1" i="0" u="none" strike="noStrike" dirty="0" smtClean="0">
                          <a:solidFill>
                            <a:srgbClr val="000000"/>
                          </a:solidFill>
                          <a:effectLst/>
                          <a:latin typeface="Trebuchet MS"/>
                        </a:rPr>
                        <a:t>60</a:t>
                      </a:r>
                      <a:endParaRPr lang="en-US" sz="1600" b="1"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
        <p:nvSpPr>
          <p:cNvPr id="4" name="Title 3"/>
          <p:cNvSpPr>
            <a:spLocks noGrp="1"/>
          </p:cNvSpPr>
          <p:nvPr>
            <p:ph type="title"/>
          </p:nvPr>
        </p:nvSpPr>
        <p:spPr/>
        <p:txBody>
          <a:bodyPr/>
          <a:lstStyle/>
          <a:p>
            <a:r>
              <a:rPr lang="en-US" dirty="0" smtClean="0"/>
              <a:t>Data Over-fetch across CPU-GPU interconnect</a:t>
            </a:r>
            <a:endParaRPr lang="en-US" dirty="0"/>
          </a:p>
        </p:txBody>
      </p:sp>
    </p:spTree>
    <p:extLst>
      <p:ext uri="{BB962C8B-B14F-4D97-AF65-F5344CB8AC3E}">
        <p14:creationId xmlns:p14="http://schemas.microsoft.com/office/powerpoint/2010/main" val="1275336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79586" y="1657610"/>
            <a:ext cx="6413628" cy="2648289"/>
            <a:chOff x="1953492" y="2984016"/>
            <a:chExt cx="7023100" cy="3312224"/>
          </a:xfrm>
        </p:grpSpPr>
        <p:sp>
          <p:nvSpPr>
            <p:cNvPr id="38" name="Rounded Rectangle 37"/>
            <p:cNvSpPr/>
            <p:nvPr/>
          </p:nvSpPr>
          <p:spPr>
            <a:xfrm>
              <a:off x="258862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39" name="Rounded Rectangle 38"/>
            <p:cNvSpPr/>
            <p:nvPr/>
          </p:nvSpPr>
          <p:spPr>
            <a:xfrm>
              <a:off x="258862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0" name="Rounded Rectangle 39"/>
            <p:cNvSpPr/>
            <p:nvPr/>
          </p:nvSpPr>
          <p:spPr>
            <a:xfrm>
              <a:off x="698028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41" name="Rounded Rectangle 40"/>
            <p:cNvSpPr/>
            <p:nvPr/>
          </p:nvSpPr>
          <p:spPr>
            <a:xfrm>
              <a:off x="696250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2" name="TextBox 41"/>
            <p:cNvSpPr txBox="1"/>
            <p:nvPr/>
          </p:nvSpPr>
          <p:spPr>
            <a:xfrm>
              <a:off x="6324651" y="3689007"/>
              <a:ext cx="202286" cy="461925"/>
            </a:xfrm>
            <a:prstGeom prst="rect">
              <a:avLst/>
            </a:prstGeom>
            <a:noFill/>
          </p:spPr>
          <p:txBody>
            <a:bodyPr wrap="none" rtlCol="0">
              <a:spAutoFit/>
            </a:bodyPr>
            <a:lstStyle/>
            <a:p>
              <a:pPr defTabSz="914400" fontAlgn="auto">
                <a:spcBef>
                  <a:spcPts val="0"/>
                </a:spcBef>
                <a:spcAft>
                  <a:spcPts val="0"/>
                </a:spcAft>
                <a:defRPr/>
              </a:pPr>
              <a:endParaRPr lang="en-US" kern="0" dirty="0">
                <a:solidFill>
                  <a:sysClr val="windowText" lastClr="000000"/>
                </a:solidFill>
              </a:endParaRPr>
            </a:p>
          </p:txBody>
        </p:sp>
        <p:sp>
          <p:nvSpPr>
            <p:cNvPr id="43" name="Left-Right Arrow 42"/>
            <p:cNvSpPr/>
            <p:nvPr/>
          </p:nvSpPr>
          <p:spPr>
            <a:xfrm>
              <a:off x="3975460" y="3311620"/>
              <a:ext cx="3004820" cy="316224"/>
            </a:xfrm>
            <a:prstGeom prst="lef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4" name="Up-Down Arrow 43"/>
            <p:cNvSpPr/>
            <p:nvPr/>
          </p:nvSpPr>
          <p:spPr>
            <a:xfrm>
              <a:off x="3015340" y="3977676"/>
              <a:ext cx="426720"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5" name="Up-Down Arrow 44"/>
            <p:cNvSpPr/>
            <p:nvPr/>
          </p:nvSpPr>
          <p:spPr>
            <a:xfrm>
              <a:off x="7445073" y="3977676"/>
              <a:ext cx="388648"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6" name="TextBox 45"/>
            <p:cNvSpPr txBox="1"/>
            <p:nvPr/>
          </p:nvSpPr>
          <p:spPr>
            <a:xfrm>
              <a:off x="1953492" y="5795821"/>
              <a:ext cx="7023100" cy="500419"/>
            </a:xfrm>
            <a:prstGeom prst="rect">
              <a:avLst/>
            </a:prstGeom>
            <a:noFill/>
          </p:spPr>
          <p:txBody>
            <a:bodyPr wrap="square" rtlCol="0">
              <a:spAutoFit/>
            </a:bodyPr>
            <a:lstStyle/>
            <a:p>
              <a:pPr algn="ctr" defTabSz="914400" fontAlgn="auto">
                <a:spcBef>
                  <a:spcPts val="0"/>
                </a:spcBef>
                <a:spcAft>
                  <a:spcPts val="0"/>
                </a:spcAft>
                <a:defRPr/>
              </a:pPr>
              <a:r>
                <a:rPr lang="en-US" sz="2000" b="1" kern="0" dirty="0">
                  <a:solidFill>
                    <a:sysClr val="windowText" lastClr="000000"/>
                  </a:solidFill>
                </a:rPr>
                <a:t>Future: Hundreds of coherent caches?</a:t>
              </a:r>
            </a:p>
          </p:txBody>
        </p:sp>
        <p:sp>
          <p:nvSpPr>
            <p:cNvPr id="47" name="TextBox 46"/>
            <p:cNvSpPr txBox="1"/>
            <p:nvPr/>
          </p:nvSpPr>
          <p:spPr>
            <a:xfrm>
              <a:off x="3301613" y="4189057"/>
              <a:ext cx="1706880"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8" name="TextBox 47"/>
            <p:cNvSpPr txBox="1"/>
            <p:nvPr/>
          </p:nvSpPr>
          <p:spPr>
            <a:xfrm>
              <a:off x="5823940" y="4184016"/>
              <a:ext cx="1921768"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9" name="TextBox 48"/>
            <p:cNvSpPr txBox="1"/>
            <p:nvPr/>
          </p:nvSpPr>
          <p:spPr>
            <a:xfrm>
              <a:off x="3939908" y="3514443"/>
              <a:ext cx="3040382"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Cache-coherent Link</a:t>
              </a:r>
            </a:p>
          </p:txBody>
        </p:sp>
      </p:grpSp>
      <p:sp>
        <p:nvSpPr>
          <p:cNvPr id="99" name="TextBox 98"/>
          <p:cNvSpPr txBox="1"/>
          <p:nvPr/>
        </p:nvSpPr>
        <p:spPr>
          <a:xfrm>
            <a:off x="2124812" y="4984267"/>
            <a:ext cx="6714147"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b="1" dirty="0">
                <a:solidFill>
                  <a:srgbClr val="FF0000"/>
                </a:solidFill>
                <a:latin typeface="Calibri" charset="0"/>
                <a:ea typeface="Calibri" charset="0"/>
                <a:cs typeface="Calibri" charset="0"/>
              </a:rPr>
              <a:t>Hard to implement in a timely manner</a:t>
            </a:r>
          </a:p>
        </p:txBody>
      </p:sp>
      <p:sp>
        <p:nvSpPr>
          <p:cNvPr id="4" name="Title 3"/>
          <p:cNvSpPr>
            <a:spLocks noGrp="1"/>
          </p:cNvSpPr>
          <p:nvPr>
            <p:ph type="title"/>
          </p:nvPr>
        </p:nvSpPr>
        <p:spPr/>
        <p:txBody>
          <a:bodyPr/>
          <a:lstStyle/>
          <a:p>
            <a:r>
              <a:rPr lang="en-US" dirty="0" smtClean="0"/>
              <a:t>Problem!</a:t>
            </a:r>
            <a:endParaRPr lang="en-US" dirty="0"/>
          </a:p>
        </p:txBody>
      </p:sp>
      <p:sp>
        <p:nvSpPr>
          <p:cNvPr id="2" name="TextBox 1"/>
          <p:cNvSpPr txBox="1"/>
          <p:nvPr/>
        </p:nvSpPr>
        <p:spPr>
          <a:xfrm>
            <a:off x="8838959" y="1657610"/>
            <a:ext cx="1020658" cy="646331"/>
          </a:xfrm>
          <a:prstGeom prst="rect">
            <a:avLst/>
          </a:prstGeom>
          <a:noFill/>
        </p:spPr>
        <p:txBody>
          <a:bodyPr wrap="square" rtlCol="0">
            <a:spAutoFit/>
          </a:bodyPr>
          <a:lstStyle/>
          <a:p>
            <a:r>
              <a:rPr lang="en-US" dirty="0" smtClean="0"/>
              <a:t>change diagram</a:t>
            </a:r>
            <a:endParaRPr lang="en-US" dirty="0"/>
          </a:p>
        </p:txBody>
      </p:sp>
    </p:spTree>
    <p:extLst>
      <p:ext uri="{BB962C8B-B14F-4D97-AF65-F5344CB8AC3E}">
        <p14:creationId xmlns:p14="http://schemas.microsoft.com/office/powerpoint/2010/main" val="48889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heterogeneous systems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a:t>
            </a:r>
            <a:r>
              <a:rPr lang="en-US" dirty="0" smtClean="0"/>
              <a:t>collaboration</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92</a:t>
            </a:fld>
            <a:endParaRPr lang="en-US" dirty="0"/>
          </a:p>
        </p:txBody>
      </p:sp>
    </p:spTree>
    <p:extLst>
      <p:ext uri="{BB962C8B-B14F-4D97-AF65-F5344CB8AC3E}">
        <p14:creationId xmlns:p14="http://schemas.microsoft.com/office/powerpoint/2010/main" val="1297624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CPU-GPUs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collaboration</a:t>
            </a:r>
          </a:p>
          <a:p>
            <a:endParaRPr lang="en-US" dirty="0" smtClean="0"/>
          </a:p>
          <a:p>
            <a:r>
              <a:rPr lang="en-US" sz="3200" dirty="0" smtClean="0"/>
              <a:t>BW-aware page placement &amp; migration </a:t>
            </a:r>
            <a:r>
              <a:rPr lang="en-US" sz="1600" dirty="0" smtClean="0"/>
              <a:t>[ASPLOS’15] [HPCA’15]</a:t>
            </a:r>
          </a:p>
          <a:p>
            <a:pPr lvl="1"/>
            <a:r>
              <a:rPr lang="en-US" dirty="0" smtClean="0"/>
              <a:t>Maximizes b/w available to GPU by optimal page placement</a:t>
            </a:r>
          </a:p>
          <a:p>
            <a:pPr lvl="1"/>
            <a:r>
              <a:rPr lang="en-US" dirty="0"/>
              <a:t>I</a:t>
            </a:r>
            <a:r>
              <a:rPr lang="en-US" dirty="0" smtClean="0"/>
              <a:t>ntelligent page prefetch when all data starts off in CPU memory</a:t>
            </a:r>
          </a:p>
        </p:txBody>
      </p:sp>
      <p:sp>
        <p:nvSpPr>
          <p:cNvPr id="4" name="Slide Number Placeholder 3"/>
          <p:cNvSpPr>
            <a:spLocks noGrp="1"/>
          </p:cNvSpPr>
          <p:nvPr>
            <p:ph type="sldNum" sz="quarter" idx="4"/>
          </p:nvPr>
        </p:nvSpPr>
        <p:spPr/>
        <p:txBody>
          <a:bodyPr/>
          <a:lstStyle/>
          <a:p>
            <a:fld id="{24EAD923-3004-4A31-84C7-9B440B785588}" type="slidenum">
              <a:rPr lang="en-US" smtClean="0"/>
              <a:pPr/>
              <a:t>93</a:t>
            </a:fld>
            <a:endParaRPr lang="en-US" dirty="0"/>
          </a:p>
        </p:txBody>
      </p:sp>
    </p:spTree>
    <p:extLst>
      <p:ext uri="{BB962C8B-B14F-4D97-AF65-F5344CB8AC3E}">
        <p14:creationId xmlns:p14="http://schemas.microsoft.com/office/powerpoint/2010/main" val="148566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Memory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94</a:t>
            </a:fld>
            <a:endParaRPr lang="en-US" dirty="0"/>
          </a:p>
        </p:txBody>
      </p:sp>
      <p:sp>
        <p:nvSpPr>
          <p:cNvPr id="5" name="Content Placeholder 2"/>
          <p:cNvSpPr txBox="1">
            <a:spLocks/>
          </p:cNvSpPr>
          <p:nvPr/>
        </p:nvSpPr>
        <p:spPr>
          <a:xfrm>
            <a:off x="275700" y="5377912"/>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Can be found everywhere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00" y="1564655"/>
            <a:ext cx="6959360" cy="3359080"/>
          </a:xfrm>
          <a:prstGeom prst="rect">
            <a:avLst/>
          </a:prstGeom>
        </p:spPr>
      </p:pic>
      <p:pic>
        <p:nvPicPr>
          <p:cNvPr id="13" name="Picture 12"/>
          <p:cNvPicPr>
            <a:picLocks noChangeAspect="1"/>
          </p:cNvPicPr>
          <p:nvPr/>
        </p:nvPicPr>
        <p:blipFill>
          <a:blip r:embed="rId4"/>
          <a:stretch>
            <a:fillRect/>
          </a:stretch>
        </p:blipFill>
        <p:spPr>
          <a:xfrm>
            <a:off x="3441700" y="960618"/>
            <a:ext cx="4089400" cy="800100"/>
          </a:xfrm>
          <a:prstGeom prst="rect">
            <a:avLst/>
          </a:prstGeom>
        </p:spPr>
      </p:pic>
    </p:spTree>
    <p:extLst>
      <p:ext uri="{BB962C8B-B14F-4D97-AF65-F5344CB8AC3E}">
        <p14:creationId xmlns:p14="http://schemas.microsoft.com/office/powerpoint/2010/main" val="272663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1480"/>
            <a:ext cx="10972800" cy="617220"/>
          </a:xfrm>
        </p:spPr>
        <p:txBody>
          <a:bodyPr/>
          <a:lstStyle/>
          <a:p>
            <a:r>
              <a:rPr lang="en-US" smtClean="0"/>
              <a:t>Why </a:t>
            </a:r>
            <a:r>
              <a:rPr lang="en-US" dirty="0" smtClean="0"/>
              <a:t>build heterogeneous memory systems?</a:t>
            </a:r>
            <a:endParaRPr lang="en-US" dirty="0"/>
          </a:p>
        </p:txBody>
      </p:sp>
      <p:sp>
        <p:nvSpPr>
          <p:cNvPr id="3" name="Content Placeholder 2"/>
          <p:cNvSpPr>
            <a:spLocks noGrp="1"/>
          </p:cNvSpPr>
          <p:nvPr>
            <p:ph idx="1"/>
          </p:nvPr>
        </p:nvSpPr>
        <p:spPr/>
        <p:txBody>
          <a:bodyPr/>
          <a:lstStyle/>
          <a:p>
            <a:pPr marL="0" indent="0">
              <a:buNone/>
            </a:pPr>
            <a:r>
              <a:rPr lang="en-US" dirty="0" smtClean="0"/>
              <a:t>2 issues: </a:t>
            </a:r>
          </a:p>
          <a:p>
            <a:pPr marL="514350" indent="-514350">
              <a:buFont typeface="+mj-lt"/>
              <a:buAutoNum type="arabicPeriod"/>
            </a:pPr>
            <a:r>
              <a:rPr lang="en-US" dirty="0" smtClean="0"/>
              <a:t>with variation in application patterns we cannot use one memory technology for all applications</a:t>
            </a:r>
          </a:p>
          <a:p>
            <a:pPr lvl="1"/>
            <a:r>
              <a:rPr lang="en-US" dirty="0" smtClean="0"/>
              <a:t>Talk about BW hungry GPU apps</a:t>
            </a:r>
          </a:p>
          <a:p>
            <a:pPr lvl="1"/>
            <a:r>
              <a:rPr lang="en-US" dirty="0" smtClean="0"/>
              <a:t>so, we have high bandwidth memories for GPUs</a:t>
            </a:r>
          </a:p>
          <a:p>
            <a:pPr lvl="1"/>
            <a:r>
              <a:rPr lang="en-US" dirty="0" smtClean="0"/>
              <a:t>but we also have CPU attached memory</a:t>
            </a:r>
          </a:p>
          <a:p>
            <a:pPr lvl="1"/>
            <a:r>
              <a:rPr lang="en-US" dirty="0" smtClean="0"/>
              <a:t>so, what is the optimal way to utilize both of these memory zones</a:t>
            </a:r>
          </a:p>
          <a:p>
            <a:pPr marL="514350" indent="-514350">
              <a:buFont typeface="+mj-lt"/>
              <a:buAutoNum type="arabicPeriod"/>
            </a:pPr>
            <a:r>
              <a:rPr lang="en-US" dirty="0" smtClean="0"/>
              <a:t>Memory capacity / machine increasing, but memory is expensive (30% of machine cost), lots of money, memory management of increased memory size/machine is challenging</a:t>
            </a:r>
          </a:p>
        </p:txBody>
      </p:sp>
      <p:sp>
        <p:nvSpPr>
          <p:cNvPr id="4" name="Slide Number Placeholder 3"/>
          <p:cNvSpPr>
            <a:spLocks noGrp="1"/>
          </p:cNvSpPr>
          <p:nvPr>
            <p:ph type="sldNum" sz="quarter" idx="4"/>
          </p:nvPr>
        </p:nvSpPr>
        <p:spPr/>
        <p:txBody>
          <a:bodyPr/>
          <a:lstStyle/>
          <a:p>
            <a:fld id="{24EAD923-3004-4A31-84C7-9B440B785588}" type="slidenum">
              <a:rPr lang="en-US" smtClean="0"/>
              <a:pPr/>
              <a:t>95</a:t>
            </a:fld>
            <a:endParaRPr lang="en-US" dirty="0"/>
          </a:p>
        </p:txBody>
      </p:sp>
      <p:sp>
        <p:nvSpPr>
          <p:cNvPr id="5" name="Content Placeholder 2"/>
          <p:cNvSpPr txBox="1">
            <a:spLocks/>
          </p:cNvSpPr>
          <p:nvPr/>
        </p:nvSpPr>
        <p:spPr>
          <a:xfrm>
            <a:off x="275700" y="5644129"/>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memory </a:t>
            </a:r>
            <a:r>
              <a:rPr lang="en-US" sz="3000" b="1" kern="0" smtClean="0">
                <a:solidFill>
                  <a:srgbClr val="FF0000"/>
                </a:solidFill>
              </a:rPr>
              <a:t>access patterns</a:t>
            </a:r>
            <a:r>
              <a:rPr lang="en-US" sz="3000" b="1" kern="0" dirty="0" smtClean="0">
                <a:solidFill>
                  <a:srgbClr val="FF0000"/>
                </a:solidFill>
              </a:rPr>
              <a:t>, reduce CPU time, save cost</a:t>
            </a:r>
          </a:p>
        </p:txBody>
      </p:sp>
    </p:spTree>
    <p:extLst>
      <p:ext uri="{BB962C8B-B14F-4D97-AF65-F5344CB8AC3E}">
        <p14:creationId xmlns:p14="http://schemas.microsoft.com/office/powerpoint/2010/main" val="42657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Shape 290"/>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Cold data in applications with huge pages</a:t>
            </a:r>
          </a:p>
        </p:txBody>
      </p:sp>
      <p:sp>
        <p:nvSpPr>
          <p:cNvPr id="292" name="Shape 292"/>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96</a:t>
            </a:fld>
            <a:endParaRPr lang="en-US" sz="1440">
              <a:solidFill>
                <a:schemeClr val="dk1"/>
              </a:solidFill>
              <a:latin typeface="Calibri"/>
              <a:ea typeface="Calibri"/>
              <a:cs typeface="Calibri"/>
              <a:sym typeface="Calibri"/>
            </a:endParaRPr>
          </a:p>
        </p:txBody>
      </p:sp>
      <p:sp>
        <p:nvSpPr>
          <p:cNvPr id="293" name="Shape 293"/>
          <p:cNvSpPr txBox="1"/>
          <p:nvPr/>
        </p:nvSpPr>
        <p:spPr>
          <a:xfrm>
            <a:off x="1" y="5479830"/>
            <a:ext cx="10934863" cy="511650"/>
          </a:xfrm>
          <a:prstGeom prst="rect">
            <a:avLst/>
          </a:prstGeom>
          <a:noFill/>
          <a:ln>
            <a:noFill/>
          </a:ln>
        </p:spPr>
        <p:txBody>
          <a:bodyPr lIns="82283" tIns="82283" rIns="82283" bIns="82283" anchor="t" anchorCtr="0">
            <a:noAutofit/>
          </a:bodyPr>
          <a:lstStyle/>
          <a:p>
            <a:pPr marL="22860" algn="ctr">
              <a:buClr>
                <a:schemeClr val="dk1"/>
              </a:buClr>
              <a:buSzPct val="100000"/>
            </a:pPr>
            <a:r>
              <a:rPr lang="en-US" sz="2700" b="1" i="1" dirty="0">
                <a:solidFill>
                  <a:srgbClr val="FF0000"/>
                </a:solidFill>
                <a:latin typeface="Calibri"/>
                <a:ea typeface="Calibri"/>
                <a:cs typeface="Calibri"/>
                <a:sym typeface="Calibri"/>
              </a:rPr>
              <a:t>Mechanisms built on ‘accessed’ bit </a:t>
            </a:r>
            <a:r>
              <a:rPr lang="en-US" sz="2700" b="1" i="1" dirty="0" smtClean="0">
                <a:solidFill>
                  <a:srgbClr val="FF0000"/>
                </a:solidFill>
                <a:latin typeface="Calibri"/>
                <a:ea typeface="Calibri"/>
                <a:cs typeface="Calibri"/>
                <a:sym typeface="Calibri"/>
              </a:rPr>
              <a:t>cannot </a:t>
            </a:r>
            <a:r>
              <a:rPr lang="en-US" sz="2700" b="1" i="1" dirty="0">
                <a:solidFill>
                  <a:srgbClr val="FF0000"/>
                </a:solidFill>
                <a:latin typeface="Calibri"/>
                <a:ea typeface="Calibri"/>
                <a:cs typeface="Calibri"/>
                <a:sym typeface="Calibri"/>
              </a:rPr>
              <a:t>provide </a:t>
            </a:r>
            <a:r>
              <a:rPr lang="en-US" sz="2700" b="1" i="1" dirty="0" smtClean="0">
                <a:solidFill>
                  <a:srgbClr val="FF0000"/>
                </a:solidFill>
                <a:latin typeface="Calibri"/>
                <a:ea typeface="Calibri"/>
                <a:cs typeface="Calibri"/>
                <a:sym typeface="Calibri"/>
              </a:rPr>
              <a:t>perf. </a:t>
            </a:r>
            <a:r>
              <a:rPr lang="en-US" sz="2700" b="1" i="1" dirty="0">
                <a:solidFill>
                  <a:srgbClr val="FF0000"/>
                </a:solidFill>
                <a:latin typeface="Calibri"/>
                <a:ea typeface="Calibri"/>
                <a:cs typeface="Calibri"/>
                <a:sym typeface="Calibri"/>
              </a:rPr>
              <a:t>guarantees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580" y="1028699"/>
            <a:ext cx="5920738" cy="4085843"/>
          </a:xfrm>
          <a:prstGeom prst="rect">
            <a:avLst/>
          </a:prstGeom>
        </p:spPr>
      </p:pic>
      <p:sp>
        <p:nvSpPr>
          <p:cNvPr id="8" name="Shape 291"/>
          <p:cNvSpPr txBox="1">
            <a:spLocks/>
          </p:cNvSpPr>
          <p:nvPr/>
        </p:nvSpPr>
        <p:spPr>
          <a:xfrm>
            <a:off x="548640" y="5086350"/>
            <a:ext cx="9875520" cy="484470"/>
          </a:xfrm>
          <a:prstGeom prst="rect">
            <a:avLst/>
          </a:prstGeom>
          <a:noFill/>
          <a:ln>
            <a:noFill/>
          </a:ln>
        </p:spPr>
        <p:txBody>
          <a:bodyPr lIns="82283" tIns="41130" rIns="82283" bIns="41130" anchor="t" anchorCtr="0">
            <a:noAutofit/>
          </a:bodyPr>
          <a:lstStyle>
            <a:defPPr marR="0" lvl="0" algn="l" rtl="0">
              <a:lnSpc>
                <a:spcPct val="100000"/>
              </a:lnSpc>
              <a:spcBef>
                <a:spcPts val="0"/>
              </a:spcBef>
              <a:spcAft>
                <a:spcPts val="0"/>
              </a:spcAft>
            </a:defPPr>
            <a:lvl1pPr marL="342900" marR="0" lvl="0" indent="635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marL="22860" indent="0" algn="ctr">
              <a:spcBef>
                <a:spcPts val="0"/>
              </a:spcBef>
              <a:buNone/>
            </a:pPr>
            <a:r>
              <a:rPr lang="en-US" sz="2340" dirty="0"/>
              <a:t>Detection by scanning hardware ‘</a:t>
            </a:r>
            <a:r>
              <a:rPr lang="en-US" sz="2340" i="1" dirty="0"/>
              <a:t>Accessed</a:t>
            </a:r>
            <a:r>
              <a:rPr lang="en-US" sz="2340" dirty="0"/>
              <a:t>’ bit in PTE at 10s </a:t>
            </a:r>
            <a:r>
              <a:rPr lang="en-US" sz="2340" dirty="0" smtClean="0"/>
              <a:t>interval</a:t>
            </a:r>
            <a:endParaRPr lang="en-US" sz="2880" dirty="0" smtClean="0"/>
          </a:p>
        </p:txBody>
      </p:sp>
    </p:spTree>
    <p:extLst>
      <p:ext uri="{BB962C8B-B14F-4D97-AF65-F5344CB8AC3E}">
        <p14:creationId xmlns:p14="http://schemas.microsoft.com/office/powerpoint/2010/main" val="1661036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idx="4294967295"/>
          </p:nvPr>
        </p:nvSpPr>
        <p:spPr>
          <a:xfrm>
            <a:off x="10424161" y="5897880"/>
            <a:ext cx="548639" cy="274318"/>
          </a:xfrm>
          <a:prstGeom prst="rect">
            <a:avLst/>
          </a:prstGeom>
        </p:spPr>
        <p:txBody>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97</a:t>
            </a:fld>
            <a:endParaRPr lang="en-US" sz="1440">
              <a:solidFill>
                <a:schemeClr val="dk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302" y="1280397"/>
            <a:ext cx="5360670" cy="4217670"/>
          </a:xfrm>
          <a:prstGeom prst="rect">
            <a:avLst/>
          </a:prstGeom>
        </p:spPr>
      </p:pic>
      <p:sp>
        <p:nvSpPr>
          <p:cNvPr id="7" name="Shape 300"/>
          <p:cNvSpPr txBox="1">
            <a:spLocks noGrp="1"/>
          </p:cNvSpPr>
          <p:nvPr>
            <p:ph type="body" idx="1"/>
          </p:nvPr>
        </p:nvSpPr>
        <p:spPr>
          <a:xfrm>
            <a:off x="453108" y="1249617"/>
            <a:ext cx="4610382" cy="4279230"/>
          </a:xfrm>
          <a:prstGeom prst="rect">
            <a:avLst/>
          </a:prstGeom>
          <a:noFill/>
          <a:ln>
            <a:noFill/>
          </a:ln>
        </p:spPr>
        <p:txBody>
          <a:bodyPr lIns="82283" tIns="82283" rIns="82283" bIns="82283" anchor="t" anchorCtr="0">
            <a:noAutofit/>
          </a:bodyPr>
          <a:lstStyle/>
          <a:p>
            <a:pPr marL="411480" indent="-388620">
              <a:lnSpc>
                <a:spcPct val="115000"/>
              </a:lnSpc>
              <a:spcBef>
                <a:spcPts val="0"/>
              </a:spcBef>
            </a:pPr>
            <a:r>
              <a:rPr lang="en-US" dirty="0">
                <a:solidFill>
                  <a:schemeClr val="tx1"/>
                </a:solidFill>
                <a:latin typeface="Calibri" charset="0"/>
                <a:ea typeface="Calibri" charset="0"/>
                <a:cs typeface="Calibri" charset="0"/>
              </a:rPr>
              <a:t>Server </a:t>
            </a:r>
            <a:r>
              <a:rPr lang="en-US" dirty="0" err="1">
                <a:solidFill>
                  <a:schemeClr val="tx1"/>
                </a:solidFill>
                <a:latin typeface="Calibri" charset="0"/>
                <a:ea typeface="Calibri" charset="0"/>
                <a:cs typeface="Calibri" charset="0"/>
              </a:rPr>
              <a:t>CapEx</a:t>
            </a:r>
            <a:r>
              <a:rPr lang="en-US" dirty="0">
                <a:solidFill>
                  <a:schemeClr val="tx1"/>
                </a:solidFill>
                <a:latin typeface="Calibri" charset="0"/>
                <a:ea typeface="Calibri" charset="0"/>
                <a:cs typeface="Calibri" charset="0"/>
              </a:rPr>
              <a:t> ~</a:t>
            </a:r>
            <a:r>
              <a:rPr lang="en-US" b="1" dirty="0">
                <a:solidFill>
                  <a:srgbClr val="FF0000"/>
                </a:solidFill>
                <a:latin typeface="Calibri" charset="0"/>
                <a:ea typeface="Calibri" charset="0"/>
                <a:cs typeface="Calibri" charset="0"/>
              </a:rPr>
              <a:t> </a:t>
            </a:r>
            <a:r>
              <a:rPr lang="en-US" b="1" i="1" dirty="0">
                <a:solidFill>
                  <a:srgbClr val="FF0000"/>
                </a:solidFill>
                <a:latin typeface="Calibri" charset="0"/>
                <a:ea typeface="Calibri" charset="0"/>
                <a:cs typeface="Calibri" charset="0"/>
              </a:rPr>
              <a:t>17</a:t>
            </a:r>
            <a:r>
              <a:rPr lang="en-US" b="1" i="1" dirty="0" smtClean="0">
                <a:solidFill>
                  <a:srgbClr val="FF0000"/>
                </a:solidFill>
                <a:latin typeface="Calibri" charset="0"/>
                <a:ea typeface="Calibri" charset="0"/>
                <a:cs typeface="Calibri" charset="0"/>
              </a:rPr>
              <a:t>%</a:t>
            </a:r>
            <a:endParaRPr lang="en-US" b="1" dirty="0">
              <a:solidFill>
                <a:srgbClr val="FF0000"/>
              </a:solidFill>
              <a:latin typeface="Calibri" charset="0"/>
              <a:ea typeface="Calibri" charset="0"/>
              <a:cs typeface="Calibri" charset="0"/>
            </a:endParaRPr>
          </a:p>
          <a:p>
            <a:pPr marL="411480" indent="-388620">
              <a:lnSpc>
                <a:spcPct val="115000"/>
              </a:lnSpc>
              <a:spcBef>
                <a:spcPts val="0"/>
              </a:spcBef>
              <a:spcAft>
                <a:spcPts val="0"/>
              </a:spcAft>
              <a:buSzPct val="100000"/>
              <a:buFont typeface="Calibri"/>
            </a:pPr>
            <a:r>
              <a:rPr lang="en-US" dirty="0">
                <a:solidFill>
                  <a:schemeClr val="dk1"/>
                </a:solidFill>
                <a:latin typeface="Calibri"/>
                <a:ea typeface="Calibri"/>
                <a:cs typeface="Calibri"/>
                <a:sym typeface="Calibri"/>
              </a:rPr>
              <a:t>If slow memory is 1/3 as cheap as DRAM, overall cost saved ~ </a:t>
            </a:r>
            <a:r>
              <a:rPr lang="en-US" b="1" dirty="0">
                <a:solidFill>
                  <a:srgbClr val="FF0000"/>
                </a:solidFill>
                <a:latin typeface="Calibri"/>
                <a:ea typeface="Calibri"/>
                <a:cs typeface="Calibri"/>
                <a:sym typeface="Calibri"/>
              </a:rPr>
              <a:t>3%</a:t>
            </a:r>
          </a:p>
          <a:p>
            <a:pPr marL="411480" indent="-388620">
              <a:lnSpc>
                <a:spcPct val="115000"/>
              </a:lnSpc>
              <a:spcBef>
                <a:spcPts val="0"/>
              </a:spcBef>
              <a:spcAft>
                <a:spcPts val="0"/>
              </a:spcAft>
              <a:buSzPct val="100000"/>
              <a:buFont typeface="Calibri"/>
            </a:pPr>
            <a:r>
              <a:rPr lang="en-US" b="1" dirty="0" smtClean="0">
                <a:solidFill>
                  <a:srgbClr val="FF0000"/>
                </a:solidFill>
              </a:rPr>
              <a:t>Less perf </a:t>
            </a:r>
            <a:r>
              <a:rPr lang="en-US" b="1" dirty="0" smtClean="0">
                <a:solidFill>
                  <a:srgbClr val="FF0000"/>
                </a:solidFill>
                <a:sym typeface="Wingdings"/>
              </a:rPr>
              <a:t> </a:t>
            </a:r>
            <a:r>
              <a:rPr lang="en-US" b="1" dirty="0" smtClean="0">
                <a:solidFill>
                  <a:srgbClr val="FF0000"/>
                </a:solidFill>
              </a:rPr>
              <a:t>more servers, </a:t>
            </a:r>
            <a:r>
              <a:rPr lang="en-US" dirty="0" smtClean="0">
                <a:solidFill>
                  <a:schemeClr val="tx1"/>
                </a:solidFill>
              </a:rPr>
              <a:t>slowdown of x% </a:t>
            </a:r>
            <a:r>
              <a:rPr lang="en-US" dirty="0" smtClean="0">
                <a:solidFill>
                  <a:schemeClr val="tx1"/>
                </a:solidFill>
                <a:sym typeface="Wingdings"/>
              </a:rPr>
              <a:t> x% higher TCO</a:t>
            </a:r>
          </a:p>
          <a:p>
            <a:pPr marL="411480" indent="-388620">
              <a:lnSpc>
                <a:spcPct val="115000"/>
              </a:lnSpc>
              <a:spcBef>
                <a:spcPts val="0"/>
              </a:spcBef>
              <a:spcAft>
                <a:spcPts val="0"/>
              </a:spcAft>
              <a:buSzPct val="100000"/>
              <a:buFont typeface="Calibri"/>
            </a:pPr>
            <a:r>
              <a:rPr lang="en-US" b="1" dirty="0">
                <a:solidFill>
                  <a:srgbClr val="FF0000"/>
                </a:solidFill>
                <a:latin typeface="Calibri"/>
                <a:ea typeface="Calibri"/>
                <a:cs typeface="Calibri"/>
                <a:sym typeface="Wingdings"/>
              </a:rPr>
              <a:t>Can only have at most 3% slowdown</a:t>
            </a:r>
            <a:endParaRPr lang="en-US" b="1" dirty="0">
              <a:solidFill>
                <a:srgbClr val="FF0000"/>
              </a:solidFill>
              <a:latin typeface="Calibri"/>
              <a:ea typeface="Calibri"/>
              <a:cs typeface="Calibri"/>
              <a:sym typeface="Calibri"/>
            </a:endParaRPr>
          </a:p>
        </p:txBody>
      </p:sp>
      <p:sp>
        <p:nvSpPr>
          <p:cNvPr id="8" name="TextBox 7"/>
          <p:cNvSpPr txBox="1"/>
          <p:nvPr/>
        </p:nvSpPr>
        <p:spPr>
          <a:xfrm>
            <a:off x="5107303" y="5498067"/>
            <a:ext cx="5316857" cy="646331"/>
          </a:xfrm>
          <a:prstGeom prst="rect">
            <a:avLst/>
          </a:prstGeom>
          <a:noFill/>
        </p:spPr>
        <p:txBody>
          <a:bodyPr wrap="square" rtlCol="0">
            <a:spAutoFit/>
          </a:bodyPr>
          <a:lstStyle/>
          <a:p>
            <a:r>
              <a:rPr lang="en-US" sz="1200" dirty="0">
                <a:solidFill>
                  <a:schemeClr val="tx1">
                    <a:lumMod val="65000"/>
                    <a:lumOff val="35000"/>
                  </a:schemeClr>
                </a:solidFill>
                <a:latin typeface="Calibri" charset="0"/>
                <a:ea typeface="Calibri" charset="0"/>
                <a:cs typeface="Calibri" charset="0"/>
              </a:rPr>
              <a:t>Source: The Datacenter as a </a:t>
            </a:r>
            <a:r>
              <a:rPr lang="en-US" sz="1200" dirty="0" smtClean="0">
                <a:solidFill>
                  <a:schemeClr val="tx1">
                    <a:lumMod val="65000"/>
                    <a:lumOff val="35000"/>
                  </a:schemeClr>
                </a:solidFill>
                <a:latin typeface="Calibri" charset="0"/>
                <a:ea typeface="Calibri" charset="0"/>
                <a:cs typeface="Calibri" charset="0"/>
              </a:rPr>
              <a:t>Computer: </a:t>
            </a:r>
            <a:r>
              <a:rPr lang="en-US" sz="1200" dirty="0">
                <a:solidFill>
                  <a:schemeClr val="tx1">
                    <a:lumMod val="65000"/>
                    <a:lumOff val="35000"/>
                  </a:schemeClr>
                </a:solidFill>
                <a:latin typeface="Calibri" charset="0"/>
                <a:ea typeface="Calibri" charset="0"/>
                <a:cs typeface="Calibri" charset="0"/>
              </a:rPr>
              <a:t>An Introduction to the Design of Warehouse-Scale </a:t>
            </a:r>
            <a:r>
              <a:rPr lang="en-US" sz="1200" dirty="0" smtClean="0">
                <a:solidFill>
                  <a:schemeClr val="tx1">
                    <a:lumMod val="65000"/>
                    <a:lumOff val="35000"/>
                  </a:schemeClr>
                </a:solidFill>
                <a:latin typeface="Calibri" charset="0"/>
                <a:ea typeface="Calibri" charset="0"/>
                <a:cs typeface="Calibri" charset="0"/>
              </a:rPr>
              <a:t>Machines, Second Edition, Luiz </a:t>
            </a:r>
            <a:r>
              <a:rPr lang="en-US" sz="1200" dirty="0">
                <a:solidFill>
                  <a:schemeClr val="tx1">
                    <a:lumMod val="65000"/>
                    <a:lumOff val="35000"/>
                  </a:schemeClr>
                </a:solidFill>
                <a:latin typeface="Calibri" charset="0"/>
                <a:ea typeface="Calibri" charset="0"/>
                <a:cs typeface="Calibri" charset="0"/>
              </a:rPr>
              <a:t>André </a:t>
            </a:r>
            <a:r>
              <a:rPr lang="en-US" sz="1200" dirty="0" smtClean="0">
                <a:solidFill>
                  <a:schemeClr val="tx1">
                    <a:lumMod val="65000"/>
                    <a:lumOff val="35000"/>
                  </a:schemeClr>
                </a:solidFill>
                <a:latin typeface="Calibri" charset="0"/>
                <a:ea typeface="Calibri" charset="0"/>
                <a:cs typeface="Calibri" charset="0"/>
              </a:rPr>
              <a:t>Barroso, Jimmy </a:t>
            </a:r>
            <a:r>
              <a:rPr lang="en-US" sz="1200" dirty="0" err="1" smtClean="0">
                <a:solidFill>
                  <a:schemeClr val="tx1">
                    <a:lumMod val="65000"/>
                    <a:lumOff val="35000"/>
                  </a:schemeClr>
                </a:solidFill>
                <a:latin typeface="Calibri" charset="0"/>
                <a:ea typeface="Calibri" charset="0"/>
                <a:cs typeface="Calibri" charset="0"/>
              </a:rPr>
              <a:t>Clidaras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Urs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Hölzle</a:t>
            </a:r>
            <a:r>
              <a:rPr lang="en-US" sz="1200" dirty="0" smtClean="0">
                <a:solidFill>
                  <a:schemeClr val="tx1">
                    <a:lumMod val="65000"/>
                    <a:lumOff val="35000"/>
                  </a:schemeClr>
                </a:solidFill>
                <a:latin typeface="Calibri" charset="0"/>
                <a:ea typeface="Calibri" charset="0"/>
                <a:cs typeface="Calibri" charset="0"/>
              </a:rPr>
              <a:t>, 50% occupied datacenter scenario, pp. 97</a:t>
            </a:r>
            <a:endParaRPr lang="en-US" sz="1200" dirty="0">
              <a:solidFill>
                <a:schemeClr val="tx1">
                  <a:lumMod val="65000"/>
                  <a:lumOff val="35000"/>
                </a:schemeClr>
              </a:solidFill>
              <a:latin typeface="Calibri" charset="0"/>
              <a:ea typeface="Calibri" charset="0"/>
              <a:cs typeface="Calibri" charset="0"/>
            </a:endParaRPr>
          </a:p>
        </p:txBody>
      </p:sp>
    </p:spTree>
    <p:extLst>
      <p:ext uri="{BB962C8B-B14F-4D97-AF65-F5344CB8AC3E}">
        <p14:creationId xmlns:p14="http://schemas.microsoft.com/office/powerpoint/2010/main" val="1094002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statement</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dirty="0"/>
              <a:t>S</a:t>
            </a:r>
            <a:r>
              <a:rPr lang="en-US" dirty="0" smtClean="0"/>
              <a:t>tudy </a:t>
            </a:r>
            <a:r>
              <a:rPr lang="en-US" dirty="0"/>
              <a:t>memory characteristics beyond memory access </a:t>
            </a:r>
            <a:r>
              <a:rPr lang="en-US" dirty="0" smtClean="0"/>
              <a:t>latency</a:t>
            </a:r>
          </a:p>
          <a:p>
            <a:pPr marL="0" indent="0">
              <a:buNone/>
            </a:pPr>
            <a:r>
              <a:rPr lang="en-US" dirty="0" smtClean="0"/>
              <a:t>Goals:</a:t>
            </a:r>
          </a:p>
          <a:p>
            <a:r>
              <a:rPr lang="en-US" dirty="0"/>
              <a:t>S</a:t>
            </a:r>
            <a:r>
              <a:rPr lang="en-US" dirty="0" smtClean="0"/>
              <a:t>implify </a:t>
            </a:r>
            <a:r>
              <a:rPr lang="en-US" dirty="0"/>
              <a:t>system </a:t>
            </a:r>
            <a:r>
              <a:rPr lang="en-US" dirty="0" smtClean="0"/>
              <a:t>design</a:t>
            </a:r>
          </a:p>
          <a:p>
            <a:r>
              <a:rPr lang="en-US" dirty="0" smtClean="0"/>
              <a:t>Ease programmability (application-transparent policies)</a:t>
            </a:r>
          </a:p>
          <a:p>
            <a:r>
              <a:rPr lang="en-US" dirty="0" smtClean="0"/>
              <a:t>Increase performance / unit cost</a:t>
            </a:r>
            <a:endParaRPr lang="en-US" dirty="0"/>
          </a:p>
          <a:p>
            <a:endParaRPr lang="en-US" dirty="0" smtClean="0"/>
          </a:p>
          <a:p>
            <a:pPr marL="0" indent="0" algn="ctr">
              <a:buNone/>
            </a:pPr>
            <a:r>
              <a:rPr lang="en-US" b="1" dirty="0" smtClean="0">
                <a:solidFill>
                  <a:srgbClr val="FF0000"/>
                </a:solidFill>
              </a:rPr>
              <a:t>Efforts driven towards adoption in production systems</a:t>
            </a:r>
            <a:endParaRPr lang="en-US" b="1" dirty="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98</a:t>
            </a:fld>
            <a:endParaRPr lang="en-US" dirty="0"/>
          </a:p>
        </p:txBody>
      </p:sp>
    </p:spTree>
    <p:extLst>
      <p:ext uri="{BB962C8B-B14F-4D97-AF65-F5344CB8AC3E}">
        <p14:creationId xmlns:p14="http://schemas.microsoft.com/office/powerpoint/2010/main" val="2010406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99</a:t>
            </a:fld>
            <a:endParaRPr lang="en-US" dirty="0"/>
          </a:p>
        </p:txBody>
      </p:sp>
      <p:graphicFrame>
        <p:nvGraphicFramePr>
          <p:cNvPr id="6" name="Table 5"/>
          <p:cNvGraphicFramePr>
            <a:graphicFrameLocks noGrp="1"/>
          </p:cNvGraphicFramePr>
          <p:nvPr>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LPDDR</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1874526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michigan_templat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AE6FBF91-55E8-7E4A-B79B-AB838F1EE916}"/>
    </a:ext>
  </a:ext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8484D867-9C54-6648-986F-8D037A372E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2BB8669087B84586279FC58A8C3583" ma:contentTypeVersion="0" ma:contentTypeDescription="Create a new document." ma:contentTypeScope="" ma:versionID="3455950fd51db61e955f54a31c2d254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www.w3.org/XML/1998/namespace"/>
  </ds:schemaRefs>
</ds:datastoreItem>
</file>

<file path=customXml/itemProps2.xml><?xml version="1.0" encoding="utf-8"?>
<ds:datastoreItem xmlns:ds="http://schemas.openxmlformats.org/officeDocument/2006/customXml" ds:itemID="{B9F09CEA-ABF5-4414-8BFC-0070B6025E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125588</TotalTime>
  <Words>10394</Words>
  <Application>Microsoft Macintosh PowerPoint</Application>
  <PresentationFormat>Custom</PresentationFormat>
  <Paragraphs>2330</Paragraphs>
  <Slides>113</Slides>
  <Notes>113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113</vt:i4>
      </vt:variant>
    </vt:vector>
  </HeadingPairs>
  <TitlesOfParts>
    <vt:vector size="125" baseType="lpstr">
      <vt:lpstr>Calibri</vt:lpstr>
      <vt:lpstr>Courier</vt:lpstr>
      <vt:lpstr>Courier New</vt:lpstr>
      <vt:lpstr>Helvetica</vt:lpstr>
      <vt:lpstr>MS PGothic</vt:lpstr>
      <vt:lpstr>ＭＳ Ｐゴシック</vt:lpstr>
      <vt:lpstr>Trebuchet MS</vt:lpstr>
      <vt:lpstr>Wingdings</vt:lpstr>
      <vt:lpstr>Wingdings 2</vt:lpstr>
      <vt:lpstr>Arial</vt:lpstr>
      <vt:lpstr>michigan_template</vt:lpstr>
      <vt:lpstr>1_Blank Presentation</vt:lpstr>
      <vt:lpstr>Paving the Path for Heterogeneous Memory Adoption in Production Systems</vt:lpstr>
      <vt:lpstr>Heterogeneous memory systems</vt:lpstr>
      <vt:lpstr>Why build heterogeneous systems?</vt:lpstr>
      <vt:lpstr>Heterogeneity in memory technologies</vt:lpstr>
      <vt:lpstr>Heterogeneity in memory technologies</vt:lpstr>
      <vt:lpstr>Examples of heterogeneous systems</vt:lpstr>
      <vt:lpstr>Challenges</vt:lpstr>
      <vt:lpstr>PhD research</vt:lpstr>
      <vt:lpstr>Outline</vt:lpstr>
      <vt:lpstr>CPU-GPU heterogeneous systems</vt:lpstr>
      <vt:lpstr>Why do GPUs care about bandwidth?</vt:lpstr>
      <vt:lpstr>Existing data placement policies</vt:lpstr>
      <vt:lpstr>Contribution: BW-AWARE placement</vt:lpstr>
      <vt:lpstr>Contribution: BW-AWARE placement</vt:lpstr>
      <vt:lpstr>Outline</vt:lpstr>
      <vt:lpstr>Cache coherence in CPU-GPU systems</vt:lpstr>
      <vt:lpstr>Contribution: Selective GPU Caching</vt:lpstr>
      <vt:lpstr>Outline</vt:lpstr>
      <vt:lpstr>Trends of data-center/cloud apps</vt:lpstr>
      <vt:lpstr>High-memory instances in cloud</vt:lpstr>
      <vt:lpstr>Cheaper memory technologies</vt:lpstr>
      <vt:lpstr>Cheaper memory technologies</vt:lpstr>
      <vt:lpstr>How much slowdown is tolerable?</vt:lpstr>
      <vt:lpstr>Existing proposals: 2-tier memory</vt:lpstr>
      <vt:lpstr>Why huge pages?</vt:lpstr>
      <vt:lpstr>Huge pages – Advantages</vt:lpstr>
      <vt:lpstr>Problems to solve</vt:lpstr>
      <vt:lpstr>Cold data ➤ slow memory</vt:lpstr>
      <vt:lpstr>Existing proposals: Accessed bit based</vt:lpstr>
      <vt:lpstr>Issue with HW ‘Accessed’ bit</vt:lpstr>
      <vt:lpstr>Thermostat detection</vt:lpstr>
      <vt:lpstr>Page sampling</vt:lpstr>
      <vt:lpstr>Page sampling</vt:lpstr>
      <vt:lpstr>Page sampling</vt:lpstr>
      <vt:lpstr>Page sampling</vt:lpstr>
      <vt:lpstr>Page sampling</vt:lpstr>
      <vt:lpstr>Page sampling</vt:lpstr>
      <vt:lpstr>Page classification</vt:lpstr>
      <vt:lpstr>Page classification</vt:lpstr>
      <vt:lpstr>Page classification</vt:lpstr>
      <vt:lpstr>Phase change detection</vt:lpstr>
      <vt:lpstr>Phase change detection</vt:lpstr>
      <vt:lpstr>Thermostat: example</vt:lpstr>
      <vt:lpstr>Page access counting</vt:lpstr>
      <vt:lpstr>Page access counting</vt:lpstr>
      <vt:lpstr>Page access counting</vt:lpstr>
      <vt:lpstr>Page access counting</vt:lpstr>
      <vt:lpstr>Page access counting</vt:lpstr>
      <vt:lpstr>Page access counting</vt:lpstr>
      <vt:lpstr>Evaluation platform</vt:lpstr>
      <vt:lpstr>Applications</vt:lpstr>
      <vt:lpstr>MySQL-TPCC</vt:lpstr>
      <vt:lpstr>Cassandra</vt:lpstr>
      <vt:lpstr>Redis</vt:lpstr>
      <vt:lpstr>Sensitivity to slowdown parameter</vt:lpstr>
      <vt:lpstr>Summary: Thermostat</vt:lpstr>
      <vt:lpstr>Thesis summary</vt:lpstr>
      <vt:lpstr>PowerPoint Presentation</vt:lpstr>
      <vt:lpstr>PowerPoint Presentation</vt:lpstr>
      <vt:lpstr>Thesis committee</vt:lpstr>
      <vt:lpstr>Collaborators</vt:lpstr>
      <vt:lpstr>PowerPoint Presentation</vt:lpstr>
      <vt:lpstr>Load generator</vt:lpstr>
      <vt:lpstr>Migration &amp; slow memory accesses</vt:lpstr>
      <vt:lpstr>Paving a path for simplifying  CPU-GPU coherence</vt:lpstr>
      <vt:lpstr>Discrete CPU-GPU systems</vt:lpstr>
      <vt:lpstr>Why CPU-GPU cache coherence?</vt:lpstr>
      <vt:lpstr>CPU-GPU HW cache coherence is DIFFICULT</vt:lpstr>
      <vt:lpstr>CPU-GPU HW cache coherence is DIFFICULT</vt:lpstr>
      <vt:lpstr>Goal: Simplify CPU-GPU coherence design</vt:lpstr>
      <vt:lpstr>Selective GPU Caching: Principles</vt:lpstr>
      <vt:lpstr>Performance vs Design complexity trade-off</vt:lpstr>
      <vt:lpstr>Performance enhancements to Selective Caching</vt:lpstr>
      <vt:lpstr>Performance enhancements to Selective Caching</vt:lpstr>
      <vt:lpstr>Request Coalescing: Captures spatial locality</vt:lpstr>
      <vt:lpstr>Request Coalescing: Performance</vt:lpstr>
      <vt:lpstr>Performance enhancements to Selective Caching</vt:lpstr>
      <vt:lpstr>CPU-side Client Cache: Capture temporal locality</vt:lpstr>
      <vt:lpstr>CPU-side Client Cache: Performance</vt:lpstr>
      <vt:lpstr>Performance enhancements to Selective Caching</vt:lpstr>
      <vt:lpstr>Data over-fetch across CPU-GPU interconnect</vt:lpstr>
      <vt:lpstr>Variable size link transfers: Key Ideas</vt:lpstr>
      <vt:lpstr>Variable size link transfer: Impact on traffic</vt:lpstr>
      <vt:lpstr>Conclusion: Selective Caching</vt:lpstr>
      <vt:lpstr>Selective GPU caching with HW changes</vt:lpstr>
      <vt:lpstr>Does GPU have to avoid caching CPU memory?</vt:lpstr>
      <vt:lpstr>Promiscuous Read-only Caching: SW mechanism</vt:lpstr>
      <vt:lpstr>HW Selective Caching – all workloads</vt:lpstr>
      <vt:lpstr>Promiscuous Read-only Caching</vt:lpstr>
      <vt:lpstr>Data Over-fetch across CPU-GPU interconnect</vt:lpstr>
      <vt:lpstr>Problem!</vt:lpstr>
      <vt:lpstr>CPU-GPU heterogeneous systems</vt:lpstr>
      <vt:lpstr>Discrete CPU-GPUs</vt:lpstr>
      <vt:lpstr>Heterogeneous Memory Systems</vt:lpstr>
      <vt:lpstr>Why build heterogeneous memory systems?</vt:lpstr>
      <vt:lpstr>Cold data in applications with huge pages</vt:lpstr>
      <vt:lpstr>How much slowdown is tolerable?</vt:lpstr>
      <vt:lpstr>Thesis statement</vt:lpstr>
      <vt:lpstr>Different memory technologies</vt:lpstr>
      <vt:lpstr>Different memory technologies</vt:lpstr>
      <vt:lpstr>My proposal: BW-AWARE placement</vt:lpstr>
      <vt:lpstr>My proposal: BW-AWARE placement</vt:lpstr>
      <vt:lpstr>My proposal: Selective GPU caching</vt:lpstr>
      <vt:lpstr>My proposal: Selective GPU caching</vt:lpstr>
      <vt:lpstr>Cheaper memory technologies</vt:lpstr>
      <vt:lpstr>How to reduce memory spending?</vt:lpstr>
      <vt:lpstr>CPU-GPU coherence impacting</vt:lpstr>
      <vt:lpstr>REmove: Contribution: Thermostat</vt:lpstr>
      <vt:lpstr>CPU-GPU cache coherence</vt:lpstr>
      <vt:lpstr>Issues with existing cold page detection</vt:lpstr>
      <vt:lpstr>Adoption in production system</vt:lpstr>
      <vt:lpstr>CPU-GPU heterogeneous systems</vt:lpstr>
      <vt:lpstr>Contribution: BW-AWARE placement</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Microsoft Office User</cp:lastModifiedBy>
  <cp:revision>5253</cp:revision>
  <cp:lastPrinted>2017-02-15T16:42:21Z</cp:lastPrinted>
  <dcterms:created xsi:type="dcterms:W3CDTF">2008-01-24T03:11:41Z</dcterms:created>
  <dcterms:modified xsi:type="dcterms:W3CDTF">2017-02-15T21:17:32Z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0x010100B62BB8669087B84586279FC58A8C3583</vt:lpwstr>
  </property>
</Properties>
</file>